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7"/>
  </p:notesMasterIdLst>
  <p:handoutMasterIdLst>
    <p:handoutMasterId r:id="rId38"/>
  </p:handoutMasterIdLst>
  <p:sldIdLst>
    <p:sldId id="256" r:id="rId6"/>
    <p:sldId id="283" r:id="rId7"/>
    <p:sldId id="279" r:id="rId8"/>
    <p:sldId id="284" r:id="rId9"/>
    <p:sldId id="257" r:id="rId10"/>
    <p:sldId id="286" r:id="rId11"/>
    <p:sldId id="287" r:id="rId12"/>
    <p:sldId id="288" r:id="rId13"/>
    <p:sldId id="289" r:id="rId14"/>
    <p:sldId id="291" r:id="rId15"/>
    <p:sldId id="292" r:id="rId16"/>
    <p:sldId id="290" r:id="rId17"/>
    <p:sldId id="294" r:id="rId18"/>
    <p:sldId id="293"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280" r:id="rId34"/>
    <p:sldId id="309" r:id="rId35"/>
    <p:sldId id="281" r:id="rId36"/>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B48"/>
    <a:srgbClr val="FFFFFF"/>
    <a:srgbClr val="0000FF"/>
    <a:srgbClr val="00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5381" autoAdjust="0"/>
  </p:normalViewPr>
  <p:slideViewPr>
    <p:cSldViewPr snapToGrid="0">
      <p:cViewPr varScale="1">
        <p:scale>
          <a:sx n="73" d="100"/>
          <a:sy n="73" d="100"/>
        </p:scale>
        <p:origin x="90" y="2778"/>
      </p:cViewPr>
      <p:guideLst/>
    </p:cSldViewPr>
  </p:slideViewPr>
  <p:outlineViewPr>
    <p:cViewPr>
      <p:scale>
        <a:sx n="33" d="100"/>
        <a:sy n="33" d="100"/>
      </p:scale>
      <p:origin x="0" y="-55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1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D1685-C68A-406B-967C-359DD5A2E6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1B634B2-A846-42F5-938F-C9DFD418830A}">
      <dgm:prSet phldrT="[Text]"/>
      <dgm:spPr/>
      <dgm:t>
        <a:bodyPr/>
        <a:lstStyle/>
        <a:p>
          <a:r>
            <a:rPr lang="en-US" dirty="0" smtClean="0"/>
            <a:t>Invitations</a:t>
          </a:r>
          <a:endParaRPr lang="en-US" dirty="0"/>
        </a:p>
      </dgm:t>
    </dgm:pt>
    <dgm:pt modelId="{1498004D-6489-4DCB-A6E9-E40FAF6327B5}" type="parTrans" cxnId="{2774E85F-C95A-416F-A914-385967E67E74}">
      <dgm:prSet/>
      <dgm:spPr/>
      <dgm:t>
        <a:bodyPr/>
        <a:lstStyle/>
        <a:p>
          <a:endParaRPr lang="en-US"/>
        </a:p>
      </dgm:t>
    </dgm:pt>
    <dgm:pt modelId="{08349A9C-F800-4913-B54F-3C1819F86F23}" type="sibTrans" cxnId="{2774E85F-C95A-416F-A914-385967E67E74}">
      <dgm:prSet/>
      <dgm:spPr/>
      <dgm:t>
        <a:bodyPr/>
        <a:lstStyle/>
        <a:p>
          <a:endParaRPr lang="en-US"/>
        </a:p>
      </dgm:t>
    </dgm:pt>
    <dgm:pt modelId="{F3B90729-7BA5-4C9A-873B-A0340F4D4CC4}">
      <dgm:prSet phldrT="[Text]"/>
      <dgm:spPr/>
      <dgm:t>
        <a:bodyPr/>
        <a:lstStyle/>
        <a:p>
          <a:r>
            <a:rPr lang="en-US" dirty="0" smtClean="0"/>
            <a:t>3.4 mil.</a:t>
          </a:r>
          <a:endParaRPr lang="en-US" dirty="0"/>
        </a:p>
      </dgm:t>
    </dgm:pt>
    <dgm:pt modelId="{640D7CEA-CAC5-4E21-91D0-C553CAC501F0}" type="parTrans" cxnId="{E75E3451-33BF-48BF-BFE8-6D842089A03B}">
      <dgm:prSet/>
      <dgm:spPr/>
      <dgm:t>
        <a:bodyPr/>
        <a:lstStyle/>
        <a:p>
          <a:endParaRPr lang="en-US"/>
        </a:p>
      </dgm:t>
    </dgm:pt>
    <dgm:pt modelId="{C0636D11-423D-427F-8C97-0E990556BD53}" type="sibTrans" cxnId="{E75E3451-33BF-48BF-BFE8-6D842089A03B}">
      <dgm:prSet/>
      <dgm:spPr/>
      <dgm:t>
        <a:bodyPr/>
        <a:lstStyle/>
        <a:p>
          <a:endParaRPr lang="en-US"/>
        </a:p>
      </dgm:t>
    </dgm:pt>
    <dgm:pt modelId="{27325197-E680-4338-ACAF-D70AD0703279}">
      <dgm:prSet phldrT="[Text]"/>
      <dgm:spPr/>
      <dgm:t>
        <a:bodyPr/>
        <a:lstStyle/>
        <a:p>
          <a:r>
            <a:rPr lang="en-US" dirty="0" smtClean="0"/>
            <a:t>Volunteers/</a:t>
          </a:r>
          <a:br>
            <a:rPr lang="en-US" dirty="0" smtClean="0"/>
          </a:br>
          <a:r>
            <a:rPr lang="en-US" dirty="0" smtClean="0"/>
            <a:t>Screened</a:t>
          </a:r>
          <a:endParaRPr lang="en-US" dirty="0"/>
        </a:p>
      </dgm:t>
    </dgm:pt>
    <dgm:pt modelId="{ECD3074E-105C-4A7D-9B21-BC36819E946C}" type="parTrans" cxnId="{D20B72F4-FED8-4222-A393-CBABA1E6DC35}">
      <dgm:prSet/>
      <dgm:spPr/>
      <dgm:t>
        <a:bodyPr/>
        <a:lstStyle/>
        <a:p>
          <a:endParaRPr lang="en-US"/>
        </a:p>
      </dgm:t>
    </dgm:pt>
    <dgm:pt modelId="{FE975C19-8E5E-4469-AD2D-FC5C24418AE6}" type="sibTrans" cxnId="{D20B72F4-FED8-4222-A393-CBABA1E6DC35}">
      <dgm:prSet/>
      <dgm:spPr/>
      <dgm:t>
        <a:bodyPr/>
        <a:lstStyle/>
        <a:p>
          <a:endParaRPr lang="en-US"/>
        </a:p>
      </dgm:t>
    </dgm:pt>
    <dgm:pt modelId="{040016BD-84C2-4FC1-BE3E-37257A3B79C1}">
      <dgm:prSet phldrT="[Text]"/>
      <dgm:spPr/>
      <dgm:t>
        <a:bodyPr/>
        <a:lstStyle/>
        <a:p>
          <a:r>
            <a:rPr lang="en-US" dirty="0" smtClean="0"/>
            <a:t>447,921</a:t>
          </a:r>
          <a:endParaRPr lang="en-US" dirty="0"/>
        </a:p>
      </dgm:t>
    </dgm:pt>
    <dgm:pt modelId="{2C30F98D-1B67-4C57-BACC-EAB44B3DD3B2}" type="parTrans" cxnId="{495CC809-C51F-4F77-AD97-5862E3C8F612}">
      <dgm:prSet/>
      <dgm:spPr/>
      <dgm:t>
        <a:bodyPr/>
        <a:lstStyle/>
        <a:p>
          <a:endParaRPr lang="en-US"/>
        </a:p>
      </dgm:t>
    </dgm:pt>
    <dgm:pt modelId="{400B0AB0-BF68-4BD5-81F2-68054DC2A3E9}" type="sibTrans" cxnId="{495CC809-C51F-4F77-AD97-5862E3C8F612}">
      <dgm:prSet/>
      <dgm:spPr/>
      <dgm:t>
        <a:bodyPr/>
        <a:lstStyle/>
        <a:p>
          <a:endParaRPr lang="en-US"/>
        </a:p>
      </dgm:t>
    </dgm:pt>
    <dgm:pt modelId="{A7E77584-853D-4B82-BBA3-6CE682F5B0BE}">
      <dgm:prSet phldrT="[Text]"/>
      <dgm:spPr/>
      <dgm:t>
        <a:bodyPr/>
        <a:lstStyle/>
        <a:p>
          <a:r>
            <a:rPr lang="en-US" dirty="0" smtClean="0"/>
            <a:t>Eligible</a:t>
          </a:r>
          <a:endParaRPr lang="en-US" dirty="0"/>
        </a:p>
      </dgm:t>
    </dgm:pt>
    <dgm:pt modelId="{239816C7-239A-4285-9458-52F765D97F8E}" type="parTrans" cxnId="{6FF572A7-7DE0-4736-9574-6C2D096C6F17}">
      <dgm:prSet/>
      <dgm:spPr/>
      <dgm:t>
        <a:bodyPr/>
        <a:lstStyle/>
        <a:p>
          <a:endParaRPr lang="en-US"/>
        </a:p>
      </dgm:t>
    </dgm:pt>
    <dgm:pt modelId="{C5926DD4-A2B0-4CB6-A113-3435B62DFB4F}" type="sibTrans" cxnId="{6FF572A7-7DE0-4736-9574-6C2D096C6F17}">
      <dgm:prSet/>
      <dgm:spPr/>
      <dgm:t>
        <a:bodyPr/>
        <a:lstStyle/>
        <a:p>
          <a:endParaRPr lang="en-US"/>
        </a:p>
      </dgm:t>
    </dgm:pt>
    <dgm:pt modelId="{FE903A76-585E-415B-971A-968C7D515AA1}">
      <dgm:prSet phldrT="[Text]"/>
      <dgm:spPr/>
      <dgm:t>
        <a:bodyPr/>
        <a:lstStyle/>
        <a:p>
          <a:r>
            <a:rPr lang="en-US" dirty="0" smtClean="0"/>
            <a:t>11,919</a:t>
          </a:r>
          <a:endParaRPr lang="en-US" dirty="0"/>
        </a:p>
      </dgm:t>
    </dgm:pt>
    <dgm:pt modelId="{591F5682-27E2-4DA0-ADF3-9CC0E92A2F78}" type="parTrans" cxnId="{24F56813-F3FE-4C9A-AA13-EADC8C95ADDD}">
      <dgm:prSet/>
      <dgm:spPr/>
      <dgm:t>
        <a:bodyPr/>
        <a:lstStyle/>
        <a:p>
          <a:endParaRPr lang="en-US"/>
        </a:p>
      </dgm:t>
    </dgm:pt>
    <dgm:pt modelId="{9EC8893C-CDB0-4C01-9FC2-1DE4BB5EE569}" type="sibTrans" cxnId="{24F56813-F3FE-4C9A-AA13-EADC8C95ADDD}">
      <dgm:prSet/>
      <dgm:spPr/>
      <dgm:t>
        <a:bodyPr/>
        <a:lstStyle/>
        <a:p>
          <a:endParaRPr lang="en-US"/>
        </a:p>
      </dgm:t>
    </dgm:pt>
    <dgm:pt modelId="{4E8CEC5B-E84C-49B6-B6FC-81B1F9F7D857}">
      <dgm:prSet phldrT="[Text]"/>
      <dgm:spPr/>
      <dgm:t>
        <a:bodyPr/>
        <a:lstStyle/>
        <a:p>
          <a:r>
            <a:rPr lang="en-US" dirty="0" smtClean="0"/>
            <a:t>Randomized</a:t>
          </a:r>
          <a:endParaRPr lang="en-US" dirty="0"/>
        </a:p>
      </dgm:t>
    </dgm:pt>
    <dgm:pt modelId="{562E165A-1532-427B-9E3D-33759E2662A9}" type="parTrans" cxnId="{D793F89D-8556-47B2-AD2E-9BCDA5251DA6}">
      <dgm:prSet/>
      <dgm:spPr/>
      <dgm:t>
        <a:bodyPr/>
        <a:lstStyle/>
        <a:p>
          <a:endParaRPr lang="en-US"/>
        </a:p>
      </dgm:t>
    </dgm:pt>
    <dgm:pt modelId="{1C357039-6FFB-4472-89A6-FE9FB342843B}" type="sibTrans" cxnId="{D793F89D-8556-47B2-AD2E-9BCDA5251DA6}">
      <dgm:prSet/>
      <dgm:spPr/>
      <dgm:t>
        <a:bodyPr/>
        <a:lstStyle/>
        <a:p>
          <a:endParaRPr lang="en-US"/>
        </a:p>
      </dgm:t>
    </dgm:pt>
    <dgm:pt modelId="{50848E29-D1DA-4668-93BC-E403FC42AA53}">
      <dgm:prSet phldrT="[Text]" custT="1"/>
      <dgm:spPr/>
      <dgm:t>
        <a:bodyPr/>
        <a:lstStyle/>
        <a:p>
          <a:r>
            <a:rPr lang="en-US" sz="1200" dirty="0" smtClean="0"/>
            <a:t>4,736</a:t>
          </a:r>
          <a:endParaRPr lang="en-US" sz="1200" dirty="0"/>
        </a:p>
      </dgm:t>
    </dgm:pt>
    <dgm:pt modelId="{A9A61C05-FFDD-4130-BEEB-18A2F4A359E6}" type="parTrans" cxnId="{53211A93-C0AE-4E34-A5B8-8336BBEC97FC}">
      <dgm:prSet/>
      <dgm:spPr/>
      <dgm:t>
        <a:bodyPr/>
        <a:lstStyle/>
        <a:p>
          <a:endParaRPr lang="en-US"/>
        </a:p>
      </dgm:t>
    </dgm:pt>
    <dgm:pt modelId="{01C9077A-362F-4FBD-A9D4-DA24C27B1D35}" type="sibTrans" cxnId="{53211A93-C0AE-4E34-A5B8-8336BBEC97FC}">
      <dgm:prSet/>
      <dgm:spPr/>
      <dgm:t>
        <a:bodyPr/>
        <a:lstStyle/>
        <a:p>
          <a:endParaRPr lang="en-US"/>
        </a:p>
      </dgm:t>
    </dgm:pt>
    <dgm:pt modelId="{F0B81172-CA5B-4181-BA87-97494F3AD8FD}" type="pres">
      <dgm:prSet presAssocID="{762D1685-C68A-406B-967C-359DD5A2E62C}" presName="rootnode" presStyleCnt="0">
        <dgm:presLayoutVars>
          <dgm:chMax/>
          <dgm:chPref/>
          <dgm:dir/>
          <dgm:animLvl val="lvl"/>
        </dgm:presLayoutVars>
      </dgm:prSet>
      <dgm:spPr/>
      <dgm:t>
        <a:bodyPr/>
        <a:lstStyle/>
        <a:p>
          <a:endParaRPr lang="en-US"/>
        </a:p>
      </dgm:t>
    </dgm:pt>
    <dgm:pt modelId="{72F5B9BB-7763-428B-BDE9-ADFAD43744AE}" type="pres">
      <dgm:prSet presAssocID="{11B634B2-A846-42F5-938F-C9DFD418830A}" presName="composite" presStyleCnt="0"/>
      <dgm:spPr/>
    </dgm:pt>
    <dgm:pt modelId="{D7B8819E-26CC-4B50-881D-960B3B18D59A}" type="pres">
      <dgm:prSet presAssocID="{11B634B2-A846-42F5-938F-C9DFD418830A}" presName="bentUpArrow1" presStyleLbl="alignImgPlace1" presStyleIdx="0" presStyleCnt="3"/>
      <dgm:spPr/>
    </dgm:pt>
    <dgm:pt modelId="{4A32E079-79E9-4830-8FE0-62F4700DC119}" type="pres">
      <dgm:prSet presAssocID="{11B634B2-A846-42F5-938F-C9DFD418830A}" presName="ParentText" presStyleLbl="node1" presStyleIdx="0" presStyleCnt="4">
        <dgm:presLayoutVars>
          <dgm:chMax val="1"/>
          <dgm:chPref val="1"/>
          <dgm:bulletEnabled val="1"/>
        </dgm:presLayoutVars>
      </dgm:prSet>
      <dgm:spPr/>
      <dgm:t>
        <a:bodyPr/>
        <a:lstStyle/>
        <a:p>
          <a:endParaRPr lang="en-US"/>
        </a:p>
      </dgm:t>
    </dgm:pt>
    <dgm:pt modelId="{276F2557-9B22-465C-AA3A-4302F3246C22}" type="pres">
      <dgm:prSet presAssocID="{11B634B2-A846-42F5-938F-C9DFD418830A}" presName="ChildText" presStyleLbl="revTx" presStyleIdx="0" presStyleCnt="4" custScaleX="106750">
        <dgm:presLayoutVars>
          <dgm:chMax val="0"/>
          <dgm:chPref val="0"/>
          <dgm:bulletEnabled val="1"/>
        </dgm:presLayoutVars>
      </dgm:prSet>
      <dgm:spPr/>
      <dgm:t>
        <a:bodyPr/>
        <a:lstStyle/>
        <a:p>
          <a:endParaRPr lang="en-US"/>
        </a:p>
      </dgm:t>
    </dgm:pt>
    <dgm:pt modelId="{307E1896-64D6-489B-B361-71D33318E8EC}" type="pres">
      <dgm:prSet presAssocID="{08349A9C-F800-4913-B54F-3C1819F86F23}" presName="sibTrans" presStyleCnt="0"/>
      <dgm:spPr/>
    </dgm:pt>
    <dgm:pt modelId="{B50F2501-23BE-4435-AA84-82B967F85559}" type="pres">
      <dgm:prSet presAssocID="{27325197-E680-4338-ACAF-D70AD0703279}" presName="composite" presStyleCnt="0"/>
      <dgm:spPr/>
    </dgm:pt>
    <dgm:pt modelId="{07B611B1-FF64-43F5-92CE-03E47F38A8CF}" type="pres">
      <dgm:prSet presAssocID="{27325197-E680-4338-ACAF-D70AD0703279}" presName="bentUpArrow1" presStyleLbl="alignImgPlace1" presStyleIdx="1" presStyleCnt="3"/>
      <dgm:spPr/>
    </dgm:pt>
    <dgm:pt modelId="{0F7794E9-A0DE-42FD-A794-B8C84A3FF617}" type="pres">
      <dgm:prSet presAssocID="{27325197-E680-4338-ACAF-D70AD0703279}" presName="ParentText" presStyleLbl="node1" presStyleIdx="1" presStyleCnt="4">
        <dgm:presLayoutVars>
          <dgm:chMax val="1"/>
          <dgm:chPref val="1"/>
          <dgm:bulletEnabled val="1"/>
        </dgm:presLayoutVars>
      </dgm:prSet>
      <dgm:spPr/>
      <dgm:t>
        <a:bodyPr/>
        <a:lstStyle/>
        <a:p>
          <a:endParaRPr lang="en-US"/>
        </a:p>
      </dgm:t>
    </dgm:pt>
    <dgm:pt modelId="{B645E20C-A012-4D3C-B5FD-AD7075FC243C}" type="pres">
      <dgm:prSet presAssocID="{27325197-E680-4338-ACAF-D70AD0703279}" presName="ChildText" presStyleLbl="revTx" presStyleIdx="1" presStyleCnt="4">
        <dgm:presLayoutVars>
          <dgm:chMax val="0"/>
          <dgm:chPref val="0"/>
          <dgm:bulletEnabled val="1"/>
        </dgm:presLayoutVars>
      </dgm:prSet>
      <dgm:spPr/>
      <dgm:t>
        <a:bodyPr/>
        <a:lstStyle/>
        <a:p>
          <a:endParaRPr lang="en-US"/>
        </a:p>
      </dgm:t>
    </dgm:pt>
    <dgm:pt modelId="{B13DF803-492E-457D-8CA7-533FE9B41C9A}" type="pres">
      <dgm:prSet presAssocID="{FE975C19-8E5E-4469-AD2D-FC5C24418AE6}" presName="sibTrans" presStyleCnt="0"/>
      <dgm:spPr/>
    </dgm:pt>
    <dgm:pt modelId="{887E59A7-4D22-4136-AEBA-DB09E2CB0BAF}" type="pres">
      <dgm:prSet presAssocID="{A7E77584-853D-4B82-BBA3-6CE682F5B0BE}" presName="composite" presStyleCnt="0"/>
      <dgm:spPr/>
    </dgm:pt>
    <dgm:pt modelId="{5DDDC8A7-7719-4A8F-BCB5-856C017CF409}" type="pres">
      <dgm:prSet presAssocID="{A7E77584-853D-4B82-BBA3-6CE682F5B0BE}" presName="bentUpArrow1" presStyleLbl="alignImgPlace1" presStyleIdx="2" presStyleCnt="3"/>
      <dgm:spPr/>
    </dgm:pt>
    <dgm:pt modelId="{1082317C-F6F5-4F1C-AF3D-1A6FA8882D5B}" type="pres">
      <dgm:prSet presAssocID="{A7E77584-853D-4B82-BBA3-6CE682F5B0BE}" presName="ParentText" presStyleLbl="node1" presStyleIdx="2" presStyleCnt="4">
        <dgm:presLayoutVars>
          <dgm:chMax val="1"/>
          <dgm:chPref val="1"/>
          <dgm:bulletEnabled val="1"/>
        </dgm:presLayoutVars>
      </dgm:prSet>
      <dgm:spPr/>
      <dgm:t>
        <a:bodyPr/>
        <a:lstStyle/>
        <a:p>
          <a:endParaRPr lang="en-US"/>
        </a:p>
      </dgm:t>
    </dgm:pt>
    <dgm:pt modelId="{57BB9D30-2264-4B71-A100-90E3436EAD3A}" type="pres">
      <dgm:prSet presAssocID="{A7E77584-853D-4B82-BBA3-6CE682F5B0BE}" presName="ChildText" presStyleLbl="revTx" presStyleIdx="2" presStyleCnt="4">
        <dgm:presLayoutVars>
          <dgm:chMax val="0"/>
          <dgm:chPref val="0"/>
          <dgm:bulletEnabled val="1"/>
        </dgm:presLayoutVars>
      </dgm:prSet>
      <dgm:spPr/>
      <dgm:t>
        <a:bodyPr/>
        <a:lstStyle/>
        <a:p>
          <a:endParaRPr lang="en-US"/>
        </a:p>
      </dgm:t>
    </dgm:pt>
    <dgm:pt modelId="{BA775B9F-FBEC-4945-82AA-F3CB42499F6F}" type="pres">
      <dgm:prSet presAssocID="{C5926DD4-A2B0-4CB6-A113-3435B62DFB4F}" presName="sibTrans" presStyleCnt="0"/>
      <dgm:spPr/>
    </dgm:pt>
    <dgm:pt modelId="{0D47BC00-3F3C-47DE-99C3-88789181E633}" type="pres">
      <dgm:prSet presAssocID="{4E8CEC5B-E84C-49B6-B6FC-81B1F9F7D857}" presName="composite" presStyleCnt="0"/>
      <dgm:spPr/>
    </dgm:pt>
    <dgm:pt modelId="{5B7C1672-E311-4525-9098-762B32A35101}" type="pres">
      <dgm:prSet presAssocID="{4E8CEC5B-E84C-49B6-B6FC-81B1F9F7D857}" presName="ParentText" presStyleLbl="node1" presStyleIdx="3" presStyleCnt="4">
        <dgm:presLayoutVars>
          <dgm:chMax val="1"/>
          <dgm:chPref val="1"/>
          <dgm:bulletEnabled val="1"/>
        </dgm:presLayoutVars>
      </dgm:prSet>
      <dgm:spPr/>
      <dgm:t>
        <a:bodyPr/>
        <a:lstStyle/>
        <a:p>
          <a:endParaRPr lang="en-US"/>
        </a:p>
      </dgm:t>
    </dgm:pt>
    <dgm:pt modelId="{FED20687-B298-40F5-A52C-B69B1D211CB7}" type="pres">
      <dgm:prSet presAssocID="{4E8CEC5B-E84C-49B6-B6FC-81B1F9F7D857}" presName="FinalChildText" presStyleLbl="revTx" presStyleIdx="3" presStyleCnt="4">
        <dgm:presLayoutVars>
          <dgm:chMax val="0"/>
          <dgm:chPref val="0"/>
          <dgm:bulletEnabled val="1"/>
        </dgm:presLayoutVars>
      </dgm:prSet>
      <dgm:spPr/>
      <dgm:t>
        <a:bodyPr/>
        <a:lstStyle/>
        <a:p>
          <a:endParaRPr lang="en-US"/>
        </a:p>
      </dgm:t>
    </dgm:pt>
  </dgm:ptLst>
  <dgm:cxnLst>
    <dgm:cxn modelId="{E75E3451-33BF-48BF-BFE8-6D842089A03B}" srcId="{11B634B2-A846-42F5-938F-C9DFD418830A}" destId="{F3B90729-7BA5-4C9A-873B-A0340F4D4CC4}" srcOrd="0" destOrd="0" parTransId="{640D7CEA-CAC5-4E21-91D0-C553CAC501F0}" sibTransId="{C0636D11-423D-427F-8C97-0E990556BD53}"/>
    <dgm:cxn modelId="{0F0DB332-3B19-463D-A5DB-B33C3581FC41}" type="presOf" srcId="{040016BD-84C2-4FC1-BE3E-37257A3B79C1}" destId="{B645E20C-A012-4D3C-B5FD-AD7075FC243C}" srcOrd="0" destOrd="0" presId="urn:microsoft.com/office/officeart/2005/8/layout/StepDownProcess"/>
    <dgm:cxn modelId="{909C6183-7748-4282-8E99-B0505483F3A0}" type="presOf" srcId="{A7E77584-853D-4B82-BBA3-6CE682F5B0BE}" destId="{1082317C-F6F5-4F1C-AF3D-1A6FA8882D5B}" srcOrd="0" destOrd="0" presId="urn:microsoft.com/office/officeart/2005/8/layout/StepDownProcess"/>
    <dgm:cxn modelId="{D20B72F4-FED8-4222-A393-CBABA1E6DC35}" srcId="{762D1685-C68A-406B-967C-359DD5A2E62C}" destId="{27325197-E680-4338-ACAF-D70AD0703279}" srcOrd="1" destOrd="0" parTransId="{ECD3074E-105C-4A7D-9B21-BC36819E946C}" sibTransId="{FE975C19-8E5E-4469-AD2D-FC5C24418AE6}"/>
    <dgm:cxn modelId="{9AF06E25-5E42-4B43-8DCF-77699212D85A}" type="presOf" srcId="{762D1685-C68A-406B-967C-359DD5A2E62C}" destId="{F0B81172-CA5B-4181-BA87-97494F3AD8FD}" srcOrd="0" destOrd="0" presId="urn:microsoft.com/office/officeart/2005/8/layout/StepDownProcess"/>
    <dgm:cxn modelId="{9F973369-F4CB-4417-A21E-1DF53EF4C80A}" type="presOf" srcId="{FE903A76-585E-415B-971A-968C7D515AA1}" destId="{57BB9D30-2264-4B71-A100-90E3436EAD3A}" srcOrd="0" destOrd="0" presId="urn:microsoft.com/office/officeart/2005/8/layout/StepDownProcess"/>
    <dgm:cxn modelId="{8DD9BF6E-E672-419C-A76D-D944AB8A150A}" type="presOf" srcId="{27325197-E680-4338-ACAF-D70AD0703279}" destId="{0F7794E9-A0DE-42FD-A794-B8C84A3FF617}" srcOrd="0" destOrd="0" presId="urn:microsoft.com/office/officeart/2005/8/layout/StepDownProcess"/>
    <dgm:cxn modelId="{A5EECFA4-4C48-4D6A-BE35-17ADBDAFEFDE}" type="presOf" srcId="{F3B90729-7BA5-4C9A-873B-A0340F4D4CC4}" destId="{276F2557-9B22-465C-AA3A-4302F3246C22}" srcOrd="0" destOrd="0" presId="urn:microsoft.com/office/officeart/2005/8/layout/StepDownProcess"/>
    <dgm:cxn modelId="{4DC68723-2846-4C07-ABFB-8CFEAE2EA17C}" type="presOf" srcId="{11B634B2-A846-42F5-938F-C9DFD418830A}" destId="{4A32E079-79E9-4830-8FE0-62F4700DC119}" srcOrd="0" destOrd="0" presId="urn:microsoft.com/office/officeart/2005/8/layout/StepDownProcess"/>
    <dgm:cxn modelId="{24F56813-F3FE-4C9A-AA13-EADC8C95ADDD}" srcId="{A7E77584-853D-4B82-BBA3-6CE682F5B0BE}" destId="{FE903A76-585E-415B-971A-968C7D515AA1}" srcOrd="0" destOrd="0" parTransId="{591F5682-27E2-4DA0-ADF3-9CC0E92A2F78}" sibTransId="{9EC8893C-CDB0-4C01-9FC2-1DE4BB5EE569}"/>
    <dgm:cxn modelId="{6FF572A7-7DE0-4736-9574-6C2D096C6F17}" srcId="{762D1685-C68A-406B-967C-359DD5A2E62C}" destId="{A7E77584-853D-4B82-BBA3-6CE682F5B0BE}" srcOrd="2" destOrd="0" parTransId="{239816C7-239A-4285-9458-52F765D97F8E}" sibTransId="{C5926DD4-A2B0-4CB6-A113-3435B62DFB4F}"/>
    <dgm:cxn modelId="{D793F89D-8556-47B2-AD2E-9BCDA5251DA6}" srcId="{762D1685-C68A-406B-967C-359DD5A2E62C}" destId="{4E8CEC5B-E84C-49B6-B6FC-81B1F9F7D857}" srcOrd="3" destOrd="0" parTransId="{562E165A-1532-427B-9E3D-33759E2662A9}" sibTransId="{1C357039-6FFB-4472-89A6-FE9FB342843B}"/>
    <dgm:cxn modelId="{B9C06CBE-9D04-47FA-8A52-2DB6D5282B8B}" type="presOf" srcId="{4E8CEC5B-E84C-49B6-B6FC-81B1F9F7D857}" destId="{5B7C1672-E311-4525-9098-762B32A35101}" srcOrd="0" destOrd="0" presId="urn:microsoft.com/office/officeart/2005/8/layout/StepDownProcess"/>
    <dgm:cxn modelId="{53211A93-C0AE-4E34-A5B8-8336BBEC97FC}" srcId="{4E8CEC5B-E84C-49B6-B6FC-81B1F9F7D857}" destId="{50848E29-D1DA-4668-93BC-E403FC42AA53}" srcOrd="0" destOrd="0" parTransId="{A9A61C05-FFDD-4130-BEEB-18A2F4A359E6}" sibTransId="{01C9077A-362F-4FBD-A9D4-DA24C27B1D35}"/>
    <dgm:cxn modelId="{495CC809-C51F-4F77-AD97-5862E3C8F612}" srcId="{27325197-E680-4338-ACAF-D70AD0703279}" destId="{040016BD-84C2-4FC1-BE3E-37257A3B79C1}" srcOrd="0" destOrd="0" parTransId="{2C30F98D-1B67-4C57-BACC-EAB44B3DD3B2}" sibTransId="{400B0AB0-BF68-4BD5-81F2-68054DC2A3E9}"/>
    <dgm:cxn modelId="{AEE5BA9D-2D43-49D5-AB92-449806005720}" type="presOf" srcId="{50848E29-D1DA-4668-93BC-E403FC42AA53}" destId="{FED20687-B298-40F5-A52C-B69B1D211CB7}" srcOrd="0" destOrd="0" presId="urn:microsoft.com/office/officeart/2005/8/layout/StepDownProcess"/>
    <dgm:cxn modelId="{2774E85F-C95A-416F-A914-385967E67E74}" srcId="{762D1685-C68A-406B-967C-359DD5A2E62C}" destId="{11B634B2-A846-42F5-938F-C9DFD418830A}" srcOrd="0" destOrd="0" parTransId="{1498004D-6489-4DCB-A6E9-E40FAF6327B5}" sibTransId="{08349A9C-F800-4913-B54F-3C1819F86F23}"/>
    <dgm:cxn modelId="{D47EC787-0C3B-4E4D-AF6C-0D08C3165B8F}" type="presParOf" srcId="{F0B81172-CA5B-4181-BA87-97494F3AD8FD}" destId="{72F5B9BB-7763-428B-BDE9-ADFAD43744AE}" srcOrd="0" destOrd="0" presId="urn:microsoft.com/office/officeart/2005/8/layout/StepDownProcess"/>
    <dgm:cxn modelId="{BD014B07-172D-4549-8EAF-19882A0F511F}" type="presParOf" srcId="{72F5B9BB-7763-428B-BDE9-ADFAD43744AE}" destId="{D7B8819E-26CC-4B50-881D-960B3B18D59A}" srcOrd="0" destOrd="0" presId="urn:microsoft.com/office/officeart/2005/8/layout/StepDownProcess"/>
    <dgm:cxn modelId="{A2078612-7DCA-4184-82B3-C1B5BB85CA82}" type="presParOf" srcId="{72F5B9BB-7763-428B-BDE9-ADFAD43744AE}" destId="{4A32E079-79E9-4830-8FE0-62F4700DC119}" srcOrd="1" destOrd="0" presId="urn:microsoft.com/office/officeart/2005/8/layout/StepDownProcess"/>
    <dgm:cxn modelId="{0E1FE840-624B-474A-9769-210B4587B07D}" type="presParOf" srcId="{72F5B9BB-7763-428B-BDE9-ADFAD43744AE}" destId="{276F2557-9B22-465C-AA3A-4302F3246C22}" srcOrd="2" destOrd="0" presId="urn:microsoft.com/office/officeart/2005/8/layout/StepDownProcess"/>
    <dgm:cxn modelId="{1B99F632-C914-4888-AE97-CB3A5E9493AA}" type="presParOf" srcId="{F0B81172-CA5B-4181-BA87-97494F3AD8FD}" destId="{307E1896-64D6-489B-B361-71D33318E8EC}" srcOrd="1" destOrd="0" presId="urn:microsoft.com/office/officeart/2005/8/layout/StepDownProcess"/>
    <dgm:cxn modelId="{7558A95F-D8D7-432F-BCF8-B17BD236063D}" type="presParOf" srcId="{F0B81172-CA5B-4181-BA87-97494F3AD8FD}" destId="{B50F2501-23BE-4435-AA84-82B967F85559}" srcOrd="2" destOrd="0" presId="urn:microsoft.com/office/officeart/2005/8/layout/StepDownProcess"/>
    <dgm:cxn modelId="{141A70DF-F5F7-4A6F-8B40-5C9F074C62C0}" type="presParOf" srcId="{B50F2501-23BE-4435-AA84-82B967F85559}" destId="{07B611B1-FF64-43F5-92CE-03E47F38A8CF}" srcOrd="0" destOrd="0" presId="urn:microsoft.com/office/officeart/2005/8/layout/StepDownProcess"/>
    <dgm:cxn modelId="{37922ACA-2441-4A9B-987B-879FC8523834}" type="presParOf" srcId="{B50F2501-23BE-4435-AA84-82B967F85559}" destId="{0F7794E9-A0DE-42FD-A794-B8C84A3FF617}" srcOrd="1" destOrd="0" presId="urn:microsoft.com/office/officeart/2005/8/layout/StepDownProcess"/>
    <dgm:cxn modelId="{425EFEC2-C6EC-48F6-81D1-843C9A8D1742}" type="presParOf" srcId="{B50F2501-23BE-4435-AA84-82B967F85559}" destId="{B645E20C-A012-4D3C-B5FD-AD7075FC243C}" srcOrd="2" destOrd="0" presId="urn:microsoft.com/office/officeart/2005/8/layout/StepDownProcess"/>
    <dgm:cxn modelId="{9B49E9DE-83F2-4308-981E-24FDE480D89F}" type="presParOf" srcId="{F0B81172-CA5B-4181-BA87-97494F3AD8FD}" destId="{B13DF803-492E-457D-8CA7-533FE9B41C9A}" srcOrd="3" destOrd="0" presId="urn:microsoft.com/office/officeart/2005/8/layout/StepDownProcess"/>
    <dgm:cxn modelId="{E72D7CFC-9BFE-42F1-8F14-C342BB800459}" type="presParOf" srcId="{F0B81172-CA5B-4181-BA87-97494F3AD8FD}" destId="{887E59A7-4D22-4136-AEBA-DB09E2CB0BAF}" srcOrd="4" destOrd="0" presId="urn:microsoft.com/office/officeart/2005/8/layout/StepDownProcess"/>
    <dgm:cxn modelId="{92B6A57C-ADC9-46D5-8FDD-386026D9CE4E}" type="presParOf" srcId="{887E59A7-4D22-4136-AEBA-DB09E2CB0BAF}" destId="{5DDDC8A7-7719-4A8F-BCB5-856C017CF409}" srcOrd="0" destOrd="0" presId="urn:microsoft.com/office/officeart/2005/8/layout/StepDownProcess"/>
    <dgm:cxn modelId="{A9DD25D9-544F-4C2C-A95B-B06DAA66464F}" type="presParOf" srcId="{887E59A7-4D22-4136-AEBA-DB09E2CB0BAF}" destId="{1082317C-F6F5-4F1C-AF3D-1A6FA8882D5B}" srcOrd="1" destOrd="0" presId="urn:microsoft.com/office/officeart/2005/8/layout/StepDownProcess"/>
    <dgm:cxn modelId="{048E69A4-7815-456C-93C3-8C9AB1197106}" type="presParOf" srcId="{887E59A7-4D22-4136-AEBA-DB09E2CB0BAF}" destId="{57BB9D30-2264-4B71-A100-90E3436EAD3A}" srcOrd="2" destOrd="0" presId="urn:microsoft.com/office/officeart/2005/8/layout/StepDownProcess"/>
    <dgm:cxn modelId="{533387DC-D9A1-429D-8223-8DDC9B43D86C}" type="presParOf" srcId="{F0B81172-CA5B-4181-BA87-97494F3AD8FD}" destId="{BA775B9F-FBEC-4945-82AA-F3CB42499F6F}" srcOrd="5" destOrd="0" presId="urn:microsoft.com/office/officeart/2005/8/layout/StepDownProcess"/>
    <dgm:cxn modelId="{7ED80757-FA33-400D-93B6-A43508A13970}" type="presParOf" srcId="{F0B81172-CA5B-4181-BA87-97494F3AD8FD}" destId="{0D47BC00-3F3C-47DE-99C3-88789181E633}" srcOrd="6" destOrd="0" presId="urn:microsoft.com/office/officeart/2005/8/layout/StepDownProcess"/>
    <dgm:cxn modelId="{E8B7D55A-F16F-4C17-B2D3-8812283B5E6A}" type="presParOf" srcId="{0D47BC00-3F3C-47DE-99C3-88789181E633}" destId="{5B7C1672-E311-4525-9098-762B32A35101}" srcOrd="0" destOrd="0" presId="urn:microsoft.com/office/officeart/2005/8/layout/StepDownProcess"/>
    <dgm:cxn modelId="{631F00F2-E72A-4297-8224-4C5B2FD2E813}" type="presParOf" srcId="{0D47BC00-3F3C-47DE-99C3-88789181E633}" destId="{FED20687-B298-40F5-A52C-B69B1D211CB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8819E-26CC-4B50-881D-960B3B18D59A}">
      <dsp:nvSpPr>
        <dsp:cNvPr id="0" name=""/>
        <dsp:cNvSpPr/>
      </dsp:nvSpPr>
      <dsp:spPr>
        <a:xfrm rot="5400000">
          <a:off x="205318" y="1058208"/>
          <a:ext cx="763806" cy="8695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32E079-79E9-4830-8FE0-62F4700DC119}">
      <dsp:nvSpPr>
        <dsp:cNvPr id="0" name=""/>
        <dsp:cNvSpPr/>
      </dsp:nvSpPr>
      <dsp:spPr>
        <a:xfrm>
          <a:off x="2955" y="211514"/>
          <a:ext cx="1285800" cy="900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Invitations</a:t>
          </a:r>
          <a:endParaRPr lang="en-US" sz="1500" kern="1200" dirty="0"/>
        </a:p>
      </dsp:txBody>
      <dsp:txXfrm>
        <a:off x="46898" y="255457"/>
        <a:ext cx="1197914" cy="812132"/>
      </dsp:txXfrm>
    </dsp:sp>
    <dsp:sp modelId="{276F2557-9B22-465C-AA3A-4302F3246C22}">
      <dsp:nvSpPr>
        <dsp:cNvPr id="0" name=""/>
        <dsp:cNvSpPr/>
      </dsp:nvSpPr>
      <dsp:spPr>
        <a:xfrm>
          <a:off x="1257194" y="297351"/>
          <a:ext cx="998292" cy="72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3.4 mil.</a:t>
          </a:r>
          <a:endParaRPr lang="en-US" sz="1200" kern="1200" dirty="0"/>
        </a:p>
      </dsp:txBody>
      <dsp:txXfrm>
        <a:off x="1257194" y="297351"/>
        <a:ext cx="998292" cy="727434"/>
      </dsp:txXfrm>
    </dsp:sp>
    <dsp:sp modelId="{07B611B1-FF64-43F5-92CE-03E47F38A8CF}">
      <dsp:nvSpPr>
        <dsp:cNvPr id="0" name=""/>
        <dsp:cNvSpPr/>
      </dsp:nvSpPr>
      <dsp:spPr>
        <a:xfrm rot="5400000">
          <a:off x="1286532" y="2069226"/>
          <a:ext cx="763806" cy="8695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794E9-A0DE-42FD-A794-B8C84A3FF617}">
      <dsp:nvSpPr>
        <dsp:cNvPr id="0" name=""/>
        <dsp:cNvSpPr/>
      </dsp:nvSpPr>
      <dsp:spPr>
        <a:xfrm>
          <a:off x="1084170" y="1222531"/>
          <a:ext cx="1285800" cy="900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Volunteers/</a:t>
          </a:r>
          <a:br>
            <a:rPr lang="en-US" sz="1500" kern="1200" dirty="0" smtClean="0"/>
          </a:br>
          <a:r>
            <a:rPr lang="en-US" sz="1500" kern="1200" dirty="0" smtClean="0"/>
            <a:t>Screened</a:t>
          </a:r>
          <a:endParaRPr lang="en-US" sz="1500" kern="1200" dirty="0"/>
        </a:p>
      </dsp:txBody>
      <dsp:txXfrm>
        <a:off x="1128113" y="1266474"/>
        <a:ext cx="1197914" cy="812132"/>
      </dsp:txXfrm>
    </dsp:sp>
    <dsp:sp modelId="{B645E20C-A012-4D3C-B5FD-AD7075FC243C}">
      <dsp:nvSpPr>
        <dsp:cNvPr id="0" name=""/>
        <dsp:cNvSpPr/>
      </dsp:nvSpPr>
      <dsp:spPr>
        <a:xfrm>
          <a:off x="2369970" y="1308369"/>
          <a:ext cx="935168" cy="72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447,921</a:t>
          </a:r>
          <a:endParaRPr lang="en-US" sz="1200" kern="1200" dirty="0"/>
        </a:p>
      </dsp:txBody>
      <dsp:txXfrm>
        <a:off x="2369970" y="1308369"/>
        <a:ext cx="935168" cy="727434"/>
      </dsp:txXfrm>
    </dsp:sp>
    <dsp:sp modelId="{5DDDC8A7-7719-4A8F-BCB5-856C017CF409}">
      <dsp:nvSpPr>
        <dsp:cNvPr id="0" name=""/>
        <dsp:cNvSpPr/>
      </dsp:nvSpPr>
      <dsp:spPr>
        <a:xfrm rot="5400000">
          <a:off x="2367747" y="3080244"/>
          <a:ext cx="763806" cy="8695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2317C-F6F5-4F1C-AF3D-1A6FA8882D5B}">
      <dsp:nvSpPr>
        <dsp:cNvPr id="0" name=""/>
        <dsp:cNvSpPr/>
      </dsp:nvSpPr>
      <dsp:spPr>
        <a:xfrm>
          <a:off x="2165385" y="2233549"/>
          <a:ext cx="1285800" cy="900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Eligible</a:t>
          </a:r>
          <a:endParaRPr lang="en-US" sz="1500" kern="1200" dirty="0"/>
        </a:p>
      </dsp:txBody>
      <dsp:txXfrm>
        <a:off x="2209328" y="2277492"/>
        <a:ext cx="1197914" cy="812132"/>
      </dsp:txXfrm>
    </dsp:sp>
    <dsp:sp modelId="{57BB9D30-2264-4B71-A100-90E3436EAD3A}">
      <dsp:nvSpPr>
        <dsp:cNvPr id="0" name=""/>
        <dsp:cNvSpPr/>
      </dsp:nvSpPr>
      <dsp:spPr>
        <a:xfrm>
          <a:off x="3451185" y="2319386"/>
          <a:ext cx="935168" cy="72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11,919</a:t>
          </a:r>
          <a:endParaRPr lang="en-US" sz="1200" kern="1200" dirty="0"/>
        </a:p>
      </dsp:txBody>
      <dsp:txXfrm>
        <a:off x="3451185" y="2319386"/>
        <a:ext cx="935168" cy="727434"/>
      </dsp:txXfrm>
    </dsp:sp>
    <dsp:sp modelId="{5B7C1672-E311-4525-9098-762B32A35101}">
      <dsp:nvSpPr>
        <dsp:cNvPr id="0" name=""/>
        <dsp:cNvSpPr/>
      </dsp:nvSpPr>
      <dsp:spPr>
        <a:xfrm>
          <a:off x="3246600" y="3244567"/>
          <a:ext cx="1285800" cy="900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Randomized</a:t>
          </a:r>
          <a:endParaRPr lang="en-US" sz="1500" kern="1200" dirty="0"/>
        </a:p>
      </dsp:txBody>
      <dsp:txXfrm>
        <a:off x="3290543" y="3288510"/>
        <a:ext cx="1197914" cy="812132"/>
      </dsp:txXfrm>
    </dsp:sp>
    <dsp:sp modelId="{FED20687-B298-40F5-A52C-B69B1D211CB7}">
      <dsp:nvSpPr>
        <dsp:cNvPr id="0" name=""/>
        <dsp:cNvSpPr/>
      </dsp:nvSpPr>
      <dsp:spPr>
        <a:xfrm>
          <a:off x="4532400" y="3330404"/>
          <a:ext cx="935168" cy="72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4,736</a:t>
          </a:r>
          <a:endParaRPr lang="en-US" sz="1200" kern="1200" dirty="0"/>
        </a:p>
      </dsp:txBody>
      <dsp:txXfrm>
        <a:off x="4532400" y="3330404"/>
        <a:ext cx="935168" cy="72743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17485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arguments for</a:t>
            </a:r>
            <a:r>
              <a:rPr lang="en-US" baseline="0" dirty="0" smtClean="0"/>
              <a:t> treatment allocation according to connection or power, since it seems to violate the most basic sense of fairness.</a:t>
            </a:r>
          </a:p>
          <a:p>
            <a:endParaRPr lang="en-US" baseline="0" dirty="0" smtClean="0"/>
          </a:p>
          <a:p>
            <a:r>
              <a:rPr lang="en-US" baseline="0" dirty="0" smtClean="0"/>
              <a:t>Argument for order of application might be that those that applied first made the effort to do so, but effort is confounded with resources (knowledge, time, transportation)</a:t>
            </a:r>
          </a:p>
          <a:p>
            <a:endParaRPr lang="en-US" baseline="0" dirty="0" smtClean="0"/>
          </a:p>
          <a:p>
            <a:r>
              <a:rPr lang="en-US" baseline="0" dirty="0" smtClean="0"/>
              <a:t>Thus, the discussion focus on need and merit</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13</a:t>
            </a:fld>
            <a:endParaRPr lang="en-US"/>
          </a:p>
        </p:txBody>
      </p:sp>
    </p:spTree>
    <p:extLst>
      <p:ext uri="{BB962C8B-B14F-4D97-AF65-F5344CB8AC3E}">
        <p14:creationId xmlns:p14="http://schemas.microsoft.com/office/powerpoint/2010/main" val="141437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Consequences on validity?</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142983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418396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n-US" noProof="0" dirty="0" smtClean="0"/>
              <a:t>In</a:t>
            </a:r>
            <a:r>
              <a:rPr lang="en-US" baseline="0" noProof="0" dirty="0" smtClean="0"/>
              <a:t> contrast to the previous session, this one deals with little formalizations and more with intuitive/theoretical aspects.</a:t>
            </a:r>
            <a:endParaRPr lang="en-US" noProof="0" dirty="0" smtClean="0"/>
          </a:p>
          <a:p>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341747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In</a:t>
            </a:r>
            <a:r>
              <a:rPr lang="en-US" baseline="0" noProof="0" dirty="0" smtClean="0"/>
              <a:t> contrast to the previous session, this one deals with little formalizations and more with intuitive/theoretical aspects.</a:t>
            </a:r>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5</a:t>
            </a:fld>
            <a:endParaRPr lang="en-US"/>
          </a:p>
        </p:txBody>
      </p:sp>
    </p:spTree>
    <p:extLst>
      <p:ext uri="{BB962C8B-B14F-4D97-AF65-F5344CB8AC3E}">
        <p14:creationId xmlns:p14="http://schemas.microsoft.com/office/powerpoint/2010/main" val="1118925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n-US" dirty="0" smtClean="0"/>
              <a:t>Experimentations</a:t>
            </a:r>
            <a:r>
              <a:rPr lang="en-US" baseline="0" dirty="0" smtClean="0"/>
              <a:t> requires the manipulation of variables, and this manipulation process, particularly when it involves humans and other animals, may rise important ethical concerns.</a:t>
            </a:r>
          </a:p>
          <a:p>
            <a:endParaRPr lang="en-US" dirty="0" smtClean="0"/>
          </a:p>
          <a:p>
            <a:r>
              <a:rPr lang="en-US" dirty="0" smtClean="0"/>
              <a:t>In</a:t>
            </a:r>
            <a:r>
              <a:rPr lang="en-US" baseline="0" dirty="0" smtClean="0"/>
              <a:t> this slide I show some of the most popular experiments that implied ethical misconduct. (brief mention of what was the experiment about) but some times, ethical issues might be more nuanced (example, effect of a grant).</a:t>
            </a:r>
          </a:p>
          <a:p>
            <a:endParaRPr lang="en-US" baseline="0" dirty="0" smtClean="0"/>
          </a:p>
          <a:p>
            <a:r>
              <a:rPr lang="en-US" baseline="0" dirty="0" smtClean="0"/>
              <a:t>Merit, Need.</a:t>
            </a:r>
          </a:p>
        </p:txBody>
      </p:sp>
      <p:sp>
        <p:nvSpPr>
          <p:cNvPr id="4" name="Slide Number Placeholder 3"/>
          <p:cNvSpPr>
            <a:spLocks noGrp="1"/>
          </p:cNvSpPr>
          <p:nvPr>
            <p:ph type="sldNum" sz="quarter" idx="10"/>
          </p:nvPr>
        </p:nvSpPr>
        <p:spPr/>
        <p:txBody>
          <a:bodyPr/>
          <a:lstStyle/>
          <a:p>
            <a:fld id="{EA72985F-36CD-4D87-8C89-674A558E8057}" type="slidenum">
              <a:rPr lang="en-US" smtClean="0"/>
              <a:t>6</a:t>
            </a:fld>
            <a:endParaRPr lang="en-US"/>
          </a:p>
        </p:txBody>
      </p:sp>
    </p:spTree>
    <p:extLst>
      <p:ext uri="{BB962C8B-B14F-4D97-AF65-F5344CB8AC3E}">
        <p14:creationId xmlns:p14="http://schemas.microsoft.com/office/powerpoint/2010/main" val="265329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Experiments, treatments are deliberately withheld from or reduced for some participants which</a:t>
            </a:r>
            <a:r>
              <a:rPr lang="en-US" baseline="0" dirty="0" smtClean="0"/>
              <a:t> might be ethically questionable if beneficial treatments are withheld from persons who </a:t>
            </a:r>
            <a:r>
              <a:rPr lang="en-US" baseline="0" dirty="0" err="1" smtClean="0"/>
              <a:t>miht</a:t>
            </a:r>
            <a:r>
              <a:rPr lang="en-US" baseline="0" dirty="0" smtClean="0"/>
              <a:t> </a:t>
            </a:r>
            <a:r>
              <a:rPr lang="en-US" baseline="0" dirty="0" err="1" smtClean="0"/>
              <a:t>neeed</a:t>
            </a:r>
            <a:r>
              <a:rPr lang="en-US" baseline="0" dirty="0" smtClean="0"/>
              <a:t> or deserve them.</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9</a:t>
            </a:fld>
            <a:endParaRPr lang="en-US"/>
          </a:p>
        </p:txBody>
      </p:sp>
    </p:spTree>
    <p:extLst>
      <p:ext uri="{BB962C8B-B14F-4D97-AF65-F5344CB8AC3E}">
        <p14:creationId xmlns:p14="http://schemas.microsoft.com/office/powerpoint/2010/main" val="2900297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Experiments, treatments are deliberately withheld from or reduced for some participants which</a:t>
            </a:r>
            <a:r>
              <a:rPr lang="en-US" baseline="0" dirty="0" smtClean="0"/>
              <a:t> might be ethically questionable if beneficial treatments are withheld from persons who </a:t>
            </a:r>
            <a:r>
              <a:rPr lang="en-US" baseline="0" dirty="0" err="1" smtClean="0"/>
              <a:t>miht</a:t>
            </a:r>
            <a:r>
              <a:rPr lang="en-US" baseline="0" dirty="0" smtClean="0"/>
              <a:t> </a:t>
            </a:r>
            <a:r>
              <a:rPr lang="en-US" baseline="0" dirty="0" err="1" smtClean="0"/>
              <a:t>neeed</a:t>
            </a:r>
            <a:r>
              <a:rPr lang="en-US" baseline="0" dirty="0" smtClean="0"/>
              <a:t> or deserve them.</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10</a:t>
            </a:fld>
            <a:endParaRPr lang="en-US"/>
          </a:p>
        </p:txBody>
      </p:sp>
    </p:spTree>
    <p:extLst>
      <p:ext uri="{BB962C8B-B14F-4D97-AF65-F5344CB8AC3E}">
        <p14:creationId xmlns:p14="http://schemas.microsoft.com/office/powerpoint/2010/main" val="325581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Minority Female Single Parent: Provided employment training, day care and other support services to economically disadvantaged minority women who were single parents. Before randomization</a:t>
            </a:r>
            <a:r>
              <a:rPr lang="en-US" baseline="0" dirty="0" smtClean="0"/>
              <a:t>, all participants were invited to meetings to develop a plan to solve some of their problems in case they were assigned to the control group.</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11</a:t>
            </a:fld>
            <a:endParaRPr lang="en-US"/>
          </a:p>
        </p:txBody>
      </p:sp>
    </p:spTree>
    <p:extLst>
      <p:ext uri="{BB962C8B-B14F-4D97-AF65-F5344CB8AC3E}">
        <p14:creationId xmlns:p14="http://schemas.microsoft.com/office/powerpoint/2010/main" val="944845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lang="en-US" dirty="0" smtClean="0"/>
              <a:t>Minority Female Single Parent: Provided employment training, day care and other support services to economically disadvantaged minority women who were single parents. Before randomization</a:t>
            </a:r>
            <a:r>
              <a:rPr lang="en-US" baseline="0" dirty="0" smtClean="0"/>
              <a:t>, all participants were invited to meetings to develop a plan to solve some of their problems in case they were assigned to the control group.</a:t>
            </a:r>
            <a:endParaRPr lang="en-US" dirty="0" smtClean="0"/>
          </a:p>
          <a:p>
            <a:endParaRPr lang="en-US" dirty="0" smtClean="0"/>
          </a:p>
          <a:p>
            <a:r>
              <a:rPr lang="en-US" dirty="0" smtClean="0"/>
              <a:t>Snider and Wills (1989) couples in </a:t>
            </a:r>
            <a:r>
              <a:rPr lang="en-US" dirty="0" err="1" smtClean="0"/>
              <a:t>ToD</a:t>
            </a:r>
            <a:r>
              <a:rPr lang="en-US" baseline="0" dirty="0" smtClean="0"/>
              <a:t> control condition could request therapeutic consultations up to 1 hour biweekly for crises that jeopardized the couple’s ability to tolerate the 3 month waiting period. Couples who requested more than 3 consultations were dropped from the study.</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12</a:t>
            </a:fld>
            <a:endParaRPr lang="en-US"/>
          </a:p>
        </p:txBody>
      </p:sp>
    </p:spTree>
    <p:extLst>
      <p:ext uri="{BB962C8B-B14F-4D97-AF65-F5344CB8AC3E}">
        <p14:creationId xmlns:p14="http://schemas.microsoft.com/office/powerpoint/2010/main" val="8619394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5.sv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page UiO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7" name="Text Placeholder 10" descr="Logo university of oslo">
            <a:extLst>
              <a:ext uri="{FF2B5EF4-FFF2-40B4-BE49-F238E27FC236}">
                <a16:creationId xmlns:a16="http://schemas.microsoft.com/office/drawing/2014/main" id="{D507B65A-1446-438E-8EA0-9FE60E124E9F}"/>
              </a:ext>
            </a:extLst>
          </p:cNvPr>
          <p:cNvSpPr>
            <a:spLocks noGrp="1"/>
          </p:cNvSpPr>
          <p:nvPr>
            <p:ph type="body" sz="quarter" idx="21" hasCustomPrompt="1"/>
          </p:nvPr>
        </p:nvSpPr>
        <p:spPr>
          <a:xfrm>
            <a:off x="0" y="0"/>
            <a:ext cx="4831492" cy="1742304"/>
          </a:xfrm>
          <a:blipFill>
            <a:blip r:embed="rId3">
              <a:extLst>
                <a:ext uri="{96DAC541-7B7A-43D3-8B79-37D633B846F1}">
                  <asvg:svgBlip xmlns="" xmlns:asvg="http://schemas.microsoft.com/office/drawing/2016/SVG/main"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0" name="Subtitle 2">
            <a:extLst>
              <a:ext uri="{FF2B5EF4-FFF2-40B4-BE49-F238E27FC236}">
                <a16:creationId xmlns:a16="http://schemas.microsoft.com/office/drawing/2014/main" id="{E288C350-F124-4154-A973-DDEFBC6E46B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8" name="Text Placeholder 8">
            <a:extLst>
              <a:ext uri="{FF2B5EF4-FFF2-40B4-BE49-F238E27FC236}">
                <a16:creationId xmlns:a16="http://schemas.microsoft.com/office/drawing/2014/main" id="{B149F7A2-35A5-48A0-ADD9-71827D046022}"/>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9" name="Text Placeholder 8">
            <a:extLst>
              <a:ext uri="{FF2B5EF4-FFF2-40B4-BE49-F238E27FC236}">
                <a16:creationId xmlns:a16="http://schemas.microsoft.com/office/drawing/2014/main" id="{6F7A7B3C-D68C-4449-B852-7B677FBDD45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7">
            <a:extLst>
              <a:ext uri="{96DAC541-7B7A-43D3-8B79-37D633B846F1}">
                <asvg:svgBlip xmlns=""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34465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err="1"/>
              <a:t>Name</a:t>
            </a:r>
            <a:r>
              <a:rPr lang="nb-NO" dirty="0"/>
              <a:t> </a:t>
            </a:r>
            <a:r>
              <a:rPr lang="nb-NO" dirty="0" err="1"/>
              <a:t>of</a:t>
            </a:r>
            <a:r>
              <a:rPr lang="nb-NO" dirty="0"/>
              <a:t> </a:t>
            </a:r>
            <a:r>
              <a:rPr lang="nb-NO" dirty="0" err="1"/>
              <a:t>department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smtClean="0"/>
              <a:t>Edit Master text styles</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6" name="Picture 2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96317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06400"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Point A</a:t>
            </a:r>
          </a:p>
          <a:p>
            <a:pPr lvl="0"/>
            <a:r>
              <a:rPr lang="nb-NO" dirty="0"/>
              <a:t>Point B</a:t>
            </a:r>
          </a:p>
          <a:p>
            <a:pPr lvl="0"/>
            <a:r>
              <a:rPr lang="nb-NO" dirty="0"/>
              <a:t>Point C</a:t>
            </a:r>
          </a:p>
          <a:p>
            <a:pPr lvl="0"/>
            <a:r>
              <a:rPr lang="nb-NO" dirty="0"/>
              <a:t>Point D</a:t>
            </a:r>
            <a:endParaRPr lang="en-US" dirty="0"/>
          </a:p>
        </p:txBody>
      </p:sp>
      <p:sp>
        <p:nvSpPr>
          <p:cNvPr id="8" name="Slide Number Placeholder 7">
            <a:extLst>
              <a:ext uri="{FF2B5EF4-FFF2-40B4-BE49-F238E27FC236}">
                <a16:creationId xmlns:a16="http://schemas.microsoft.com/office/drawing/2014/main" id="{D8A1E855-477D-41E9-B0F8-7881ED26F55E}"/>
              </a:ext>
            </a:extLst>
          </p:cNvPr>
          <p:cNvSpPr>
            <a:spLocks noGrp="1"/>
          </p:cNvSpPr>
          <p:nvPr>
            <p:ph type="sldNum" sz="quarter" idx="16"/>
          </p:nvPr>
        </p:nvSpPr>
        <p:spPr/>
        <p:txBody>
          <a:bodyPr/>
          <a:lstStyle/>
          <a:p>
            <a:r>
              <a:rPr lang="en-US"/>
              <a:t>Page </a:t>
            </a:r>
            <a:fld id="{5251F420-7306-4E7C-A79E-F31A38F7D392}"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6"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695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0"/>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3" y="416805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8" name="Slide Number Placeholder 7">
            <a:extLst>
              <a:ext uri="{FF2B5EF4-FFF2-40B4-BE49-F238E27FC236}">
                <a16:creationId xmlns:a16="http://schemas.microsoft.com/office/drawing/2014/main" id="{4FE7C183-1D0F-4BA0-AFD5-92D8F4D092D5}"/>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smtClean="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smtClean="0"/>
              <a:t>Click to edit Master title style</a:t>
            </a:r>
            <a:endParaRPr lang="nb-NO" noProof="0" dirty="0"/>
          </a:p>
        </p:txBody>
      </p:sp>
      <p:sp>
        <p:nvSpPr>
          <p:cNvPr id="3" name="Text Placeholder 2" descr="Logo university of oslo">
            <a:extLst>
              <a:ext uri="{FF2B5EF4-FFF2-40B4-BE49-F238E27FC236}">
                <a16:creationId xmlns:a16="http://schemas.microsoft.com/office/drawing/2014/main" id="{AB937A8A-0440-4FE6-AE50-0E37CD6CCD2D}"/>
              </a:ext>
            </a:extLst>
          </p:cNvPr>
          <p:cNvSpPr>
            <a:spLocks noGrp="1"/>
          </p:cNvSpPr>
          <p:nvPr>
            <p:ph type="body" sz="quarter" idx="16"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8" name="Footer Placeholder 7">
            <a:extLst>
              <a:ext uri="{FF2B5EF4-FFF2-40B4-BE49-F238E27FC236}">
                <a16:creationId xmlns:a16="http://schemas.microsoft.com/office/drawing/2014/main" id="{D1538D53-9E40-4496-B5C8-0E242B7FF25D}"/>
              </a:ext>
            </a:extLst>
          </p:cNvPr>
          <p:cNvSpPr>
            <a:spLocks noGrp="1"/>
          </p:cNvSpPr>
          <p:nvPr>
            <p:ph type="ftr" sz="quarter" idx="18"/>
          </p:nvPr>
        </p:nvSpPr>
        <p:spPr/>
        <p:txBody>
          <a:bodyPr/>
          <a:lstStyle/>
          <a:p>
            <a:endParaRPr lang="nb-NO" dirty="0"/>
          </a:p>
        </p:txBody>
      </p:sp>
      <p:sp>
        <p:nvSpPr>
          <p:cNvPr id="13" name="Slide Number Placeholder 12">
            <a:extLst>
              <a:ext uri="{FF2B5EF4-FFF2-40B4-BE49-F238E27FC236}">
                <a16:creationId xmlns:a16="http://schemas.microsoft.com/office/drawing/2014/main" id="{36EC9E07-E46C-4C5E-8165-4D6A78601124}"/>
              </a:ext>
            </a:extLst>
          </p:cNvPr>
          <p:cNvSpPr>
            <a:spLocks noGrp="1"/>
          </p:cNvSpPr>
          <p:nvPr>
            <p:ph type="sldNum" sz="quarter" idx="19"/>
          </p:nvPr>
        </p:nvSpPr>
        <p:spPr/>
        <p:txBody>
          <a:bodyPr/>
          <a:lstStyle/>
          <a:p>
            <a:r>
              <a:rPr lang="en-US"/>
              <a:t>Page </a:t>
            </a:r>
            <a:fld id="{5251F420-7306-4E7C-A79E-F31A38F7D392}" type="slidenum">
              <a:rPr lang="en-US" smtClean="0"/>
              <a:pPr/>
              <a:t>‹#›</a:t>
            </a:fld>
            <a:endParaRPr lang="en-US" dirty="0"/>
          </a:p>
        </p:txBody>
      </p:sp>
      <p:pic>
        <p:nvPicPr>
          <p:cNvPr id="17" name="Picture 1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err="1"/>
              <a:t>Quote</a:t>
            </a:r>
            <a:endParaRPr lang="nb-NO" noProof="0" dirty="0"/>
          </a:p>
        </p:txBody>
      </p:sp>
      <p:sp>
        <p:nvSpPr>
          <p:cNvPr id="20" name="Text Placeholder 2" descr="Logo university of oslo">
            <a:extLst>
              <a:ext uri="{FF2B5EF4-FFF2-40B4-BE49-F238E27FC236}">
                <a16:creationId xmlns:a16="http://schemas.microsoft.com/office/drawing/2014/main" id="{8BA44D8A-54F0-40B1-96F3-44DF956CC7EA}"/>
              </a:ext>
            </a:extLst>
          </p:cNvPr>
          <p:cNvSpPr>
            <a:spLocks noGrp="1"/>
          </p:cNvSpPr>
          <p:nvPr>
            <p:ph type="body" sz="quarter" idx="16"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pic>
        <p:nvPicPr>
          <p:cNvPr id="19" name="Picture 1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49134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9" name="Content Placeholder 3">
            <a:extLst>
              <a:ext uri="{FF2B5EF4-FFF2-40B4-BE49-F238E27FC236}">
                <a16:creationId xmlns:a16="http://schemas.microsoft.com/office/drawing/2014/main" id="{86E62222-11A6-40E7-BF69-7E8498A4100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smtClean="0"/>
              <a:t>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endParaRPr lang="nb-NO"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13450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smtClean="0"/>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a:lvl1pPr>
          </a:lstStyle>
          <a:p>
            <a:r>
              <a:rPr lang="en-US" noProof="0" smtClean="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endParaRPr lang="nb-NO"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 name="Content Placeholder 1">
            <a:extLst>
              <a:ext uri="{FF2B5EF4-FFF2-40B4-BE49-F238E27FC236}">
                <a16:creationId xmlns:a16="http://schemas.microsoft.com/office/drawing/2014/main" id="{108DADA3-5103-43E7-81AF-78BFB0D043F5}"/>
              </a:ext>
            </a:extLst>
          </p:cNvPr>
          <p:cNvSpPr>
            <a:spLocks noGrp="1"/>
          </p:cNvSpPr>
          <p:nvPr>
            <p:ph sz="quarter" idx="31"/>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smtClean="0"/>
              <a:t>Edit Master text styles</a:t>
            </a:r>
          </a:p>
        </p:txBody>
      </p:sp>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endParaRPr lang="nb-NO"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endParaRPr lang="nb-NO"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page UiO Color/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 xmlns:asvg="http://schemas.microsoft.com/office/drawing/2016/SVG/main"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2868963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smtClean="0"/>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smtClean="0"/>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smtClean="0"/>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smtClean="0"/>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smtClean="0"/>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smtClean="0"/>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endParaRPr lang="nb-NO"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39631"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endParaRPr lang="nb-NO"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endParaRPr lang="nb-NO"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smtClean="0"/>
              <a:t>Click icon to add picture</a:t>
            </a:r>
            <a:endParaRPr lang="en-US" dirty="0"/>
          </a:p>
        </p:txBody>
      </p:sp>
      <p:sp>
        <p:nvSpPr>
          <p:cNvPr id="3" name="Text Placeholder 2" descr="Logo university of oslo">
            <a:extLst>
              <a:ext uri="{FF2B5EF4-FFF2-40B4-BE49-F238E27FC236}">
                <a16:creationId xmlns:a16="http://schemas.microsoft.com/office/drawing/2014/main" id="{0F362B01-572E-40F1-A00C-F460165626C5}"/>
              </a:ext>
            </a:extLst>
          </p:cNvPr>
          <p:cNvSpPr>
            <a:spLocks noGrp="1"/>
          </p:cNvSpPr>
          <p:nvPr>
            <p:ph type="body" sz="quarter" idx="28" hasCustomPrompt="1"/>
          </p:nvPr>
        </p:nvSpPr>
        <p:spPr>
          <a:xfrm>
            <a:off x="381001" y="6280142"/>
            <a:ext cx="767518" cy="202980"/>
          </a:xfrm>
          <a:blipFill>
            <a:blip r:embed="rId2">
              <a:extLst>
                <a:ext uri="{96DAC541-7B7A-43D3-8B79-37D633B846F1}">
                  <asvg:svgBlip xmlns="" xmlns:asvg="http://schemas.microsoft.com/office/drawing/2016/SVG/main" r:embed="rId3"/>
                </a:ext>
              </a:extLst>
            </a:blip>
            <a:stretch>
              <a:fillRect/>
            </a:stretch>
          </a:blipFill>
        </p:spPr>
        <p:txBody>
          <a:bodyPr/>
          <a:lstStyle>
            <a:lvl1pPr marL="0" indent="0">
              <a:buNone/>
              <a:defRPr/>
            </a:lvl1pPr>
          </a:lstStyle>
          <a:p>
            <a:pPr lvl="0"/>
            <a:r>
              <a:rPr lang="nb-NO" dirty="0"/>
              <a:t> </a:t>
            </a:r>
            <a:endParaRPr lang="en-US" dirty="0"/>
          </a:p>
        </p:txBody>
      </p:sp>
      <p:pic>
        <p:nvPicPr>
          <p:cNvPr id="5" name="Picture 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US"/>
              <a:t>Page </a:t>
            </a:r>
            <a:fld id="{5251F420-7306-4E7C-A79E-F31A38F7D392}" type="slidenum">
              <a:rPr lang="en-US" smtClean="0"/>
              <a:pPr/>
              <a:t>‹#›</a:t>
            </a:fld>
            <a:endParaRPr lang="en-US" dirty="0"/>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7511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page UiO Full Width Pictur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smtClean="0"/>
              <a:t>Click icon to add picture</a:t>
            </a:r>
            <a:endParaRPr lang="en-US" dirty="0"/>
          </a:p>
        </p:txBody>
      </p:sp>
      <p:sp>
        <p:nvSpPr>
          <p:cNvPr id="13" name="Rectangle 12">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3" name="Text Placeholder 10" descr="Logo university of oslo">
            <a:extLst>
              <a:ext uri="{FF2B5EF4-FFF2-40B4-BE49-F238E27FC236}">
                <a16:creationId xmlns:a16="http://schemas.microsoft.com/office/drawing/2014/main" id="{855DB83D-7815-446A-9472-E7D6F3376D43}"/>
              </a:ext>
            </a:extLst>
          </p:cNvPr>
          <p:cNvSpPr>
            <a:spLocks noGrp="1"/>
          </p:cNvSpPr>
          <p:nvPr>
            <p:ph type="body" sz="quarter" idx="21" hasCustomPrompt="1"/>
          </p:nvPr>
        </p:nvSpPr>
        <p:spPr>
          <a:xfrm>
            <a:off x="0" y="0"/>
            <a:ext cx="4831492" cy="1742304"/>
          </a:xfrm>
          <a:blipFill>
            <a:blip r:embed="rId3">
              <a:extLst>
                <a:ext uri="{96DAC541-7B7A-43D3-8B79-37D633B846F1}">
                  <asvg:svgBlip xmlns="" xmlns:asvg="http://schemas.microsoft.com/office/drawing/2016/SVG/main"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22" name="Subtitle 2">
            <a:extLst>
              <a:ext uri="{FF2B5EF4-FFF2-40B4-BE49-F238E27FC236}">
                <a16:creationId xmlns:a16="http://schemas.microsoft.com/office/drawing/2014/main" id="{0DB6EDC5-0DC0-49D7-8862-D897F60A38E8}"/>
              </a:ext>
            </a:extLst>
          </p:cNvPr>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24" name="Text Placeholder 8">
            <a:extLst>
              <a:ext uri="{FF2B5EF4-FFF2-40B4-BE49-F238E27FC236}">
                <a16:creationId xmlns:a16="http://schemas.microsoft.com/office/drawing/2014/main" id="{6E568436-D422-4A9F-A35E-6ECC932FCF72}"/>
              </a:ext>
            </a:extLst>
          </p:cNvPr>
          <p:cNvSpPr>
            <a:spLocks noGrp="1"/>
          </p:cNvSpPr>
          <p:nvPr>
            <p:ph type="body" sz="quarter" idx="16"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25" name="Text Placeholder 8">
            <a:extLst>
              <a:ext uri="{FF2B5EF4-FFF2-40B4-BE49-F238E27FC236}">
                <a16:creationId xmlns:a16="http://schemas.microsoft.com/office/drawing/2014/main" id="{8079B71B-2B27-4E24-9281-48B2C896ACEB}"/>
              </a:ext>
            </a:extLst>
          </p:cNvPr>
          <p:cNvSpPr>
            <a:spLocks noGrp="1"/>
          </p:cNvSpPr>
          <p:nvPr>
            <p:ph type="body" sz="quarter" idx="17"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23" name="Date Placeholder 3">
            <a:extLst>
              <a:ext uri="{FF2B5EF4-FFF2-40B4-BE49-F238E27FC236}">
                <a16:creationId xmlns:a16="http://schemas.microsoft.com/office/drawing/2014/main" id="{50DED61E-0C4F-472B-A28B-E496A1EE1419}"/>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pic>
        <p:nvPicPr>
          <p:cNvPr id="41" name="Picture 40"/>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222205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page UiO Full Width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2" name="Text Placeholder 10" descr="Logo university of oslo">
            <a:extLst>
              <a:ext uri="{FF2B5EF4-FFF2-40B4-BE49-F238E27FC236}">
                <a16:creationId xmlns:a16="http://schemas.microsoft.com/office/drawing/2014/main" id="{50D46AD3-A771-4DEF-954F-E12BC453A367}"/>
              </a:ext>
            </a:extLst>
          </p:cNvPr>
          <p:cNvSpPr>
            <a:spLocks noGrp="1"/>
          </p:cNvSpPr>
          <p:nvPr>
            <p:ph type="body" sz="quarter" idx="21" hasCustomPrompt="1"/>
          </p:nvPr>
        </p:nvSpPr>
        <p:spPr>
          <a:xfrm>
            <a:off x="0" y="0"/>
            <a:ext cx="4831492" cy="1742304"/>
          </a:xfrm>
          <a:blipFill>
            <a:blip r:embed="rId2">
              <a:extLst>
                <a:ext uri="{96DAC541-7B7A-43D3-8B79-37D633B846F1}">
                  <asvg:svgBlip xmlns="" xmlns:asvg="http://schemas.microsoft.com/office/drawing/2016/SVG/main"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4" name="Date Placeholder 3"/>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0785614" y="5457093"/>
            <a:ext cx="1025421" cy="1025421"/>
          </a:xfrm>
          <a:prstGeom prst="rect">
            <a:avLst/>
          </a:prstGeom>
        </p:spPr>
      </p:pic>
      <p:pic>
        <p:nvPicPr>
          <p:cNvPr id="25" name="Picture 24"/>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19254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page Faculty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4" name="Text Placeholder 8">
            <a:extLst>
              <a:ext uri="{FF2B5EF4-FFF2-40B4-BE49-F238E27FC236}">
                <a16:creationId xmlns:a16="http://schemas.microsoft.com/office/drawing/2014/main" id="{E2797541-CC8A-4BF9-AD61-F95B5D424E7E}"/>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1" name="Text Placeholder 8">
            <a:extLst>
              <a:ext uri="{FF2B5EF4-FFF2-40B4-BE49-F238E27FC236}">
                <a16:creationId xmlns:a16="http://schemas.microsoft.com/office/drawing/2014/main" id="{57F9F285-7481-495A-B1F0-6CB04E7E3B91}"/>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2" name="Text Placeholder 8">
            <a:extLst>
              <a:ext uri="{FF2B5EF4-FFF2-40B4-BE49-F238E27FC236}">
                <a16:creationId xmlns:a16="http://schemas.microsoft.com/office/drawing/2014/main" id="{95D7F869-7DD8-42A9-BFA1-5DF06F572DD1}"/>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2" name="Graphic 21" descr="UiO segl">
            <a:extLst>
              <a:ext uri="{FF2B5EF4-FFF2-40B4-BE49-F238E27FC236}">
                <a16:creationId xmlns:a16="http://schemas.microsoft.com/office/drawing/2014/main" id="{EC01DC75-D0B0-4B26-A9E0-4DA4332550D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8041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180199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smtClean="0"/>
              <a:t>Click icon to add picture</a:t>
            </a:r>
            <a:endParaRPr lang="en-US" dirty="0"/>
          </a:p>
        </p:txBody>
      </p:sp>
      <p:sp>
        <p:nvSpPr>
          <p:cNvPr id="9" name="Text Placeholder 8">
            <a:extLst>
              <a:ext uri="{FF2B5EF4-FFF2-40B4-BE49-F238E27FC236}">
                <a16:creationId xmlns:a16="http://schemas.microsoft.com/office/drawing/2014/main" id="{5A7D8FAB-5135-4ED0-ACB7-2739C6B82F8B}"/>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smtClean="0"/>
              <a:t>Click to edit Master title style</a:t>
            </a:r>
            <a:endParaRPr lang="nb-NO" noProof="0" dirty="0"/>
          </a:p>
        </p:txBody>
      </p:sp>
      <p:sp>
        <p:nvSpPr>
          <p:cNvPr id="18" name="Text Placeholder 8">
            <a:extLst>
              <a:ext uri="{FF2B5EF4-FFF2-40B4-BE49-F238E27FC236}">
                <a16:creationId xmlns:a16="http://schemas.microsoft.com/office/drawing/2014/main" id="{0C5E1721-C410-49BE-9F3F-24805109740D}"/>
              </a:ext>
            </a:extLst>
          </p:cNvPr>
          <p:cNvSpPr>
            <a:spLocks noGrp="1"/>
          </p:cNvSpPr>
          <p:nvPr>
            <p:ph type="body" sz="quarter" idx="18"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DAF0B331-B584-46FA-B290-ADD1C599DDB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9D579993-FE03-45A3-B1FB-C50D4B5D628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7A13BE6F-3781-43DF-AA89-B8DEEDEF92A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4807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Pictur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pic>
        <p:nvPicPr>
          <p:cNvPr id="26" name="Picture 25"/>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25621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80294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Page </a:t>
            </a:r>
            <a:fld id="{5251F420-7306-4E7C-A79E-F31A38F7D392}" type="slidenum">
              <a:rPr lang="en-US" smtClean="0"/>
              <a:pPr/>
              <a:t>‹#›</a:t>
            </a:fld>
            <a:endParaRPr lang="en-US"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pic>
        <p:nvPicPr>
          <p:cNvPr id="5" name="Graphic 4" descr="Logo university of oslo">
            <a:extLst>
              <a:ext uri="{FF2B5EF4-FFF2-40B4-BE49-F238E27FC236}">
                <a16:creationId xmlns:a16="http://schemas.microsoft.com/office/drawing/2014/main" id="{FC22999A-40AC-4186-8730-BF6B9FCCF0E0}"/>
              </a:ext>
            </a:extLst>
          </p:cNvPr>
          <p:cNvPicPr>
            <a:picLocks noChangeAspect="1"/>
          </p:cNvPicPr>
          <p:nvPr userDrawn="1"/>
        </p:nvPicPr>
        <p:blipFill>
          <a:blip r:embed="rId28">
            <a:extLst>
              <a:ext uri="{96DAC541-7B7A-43D3-8B79-37D633B846F1}">
                <asvg:svgBlip xmlns="" xmlns:asvg="http://schemas.microsoft.com/office/drawing/2016/SVG/main" r:embed="rId30"/>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9" r:id="rId5"/>
    <p:sldLayoutId id="2147483698" r:id="rId6"/>
    <p:sldLayoutId id="2147483700" r:id="rId7"/>
    <p:sldLayoutId id="2147483720" r:id="rId8"/>
    <p:sldLayoutId id="2147483719" r:id="rId9"/>
    <p:sldLayoutId id="2147483721"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s41573-019-0034-3" TargetMode="External"/><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07/978-3-030-48415-6_3" TargetMode="External"/><Relationship Id="rId7" Type="http://schemas.openxmlformats.org/officeDocument/2006/relationships/hyperlink" Target="https://doi.org/10.1037/0022-006X.57.1.39" TargetMode="External"/><Relationship Id="rId2" Type="http://schemas.openxmlformats.org/officeDocument/2006/relationships/hyperlink" Target="https://doi.org/10.1038/s41573-019-0034-3" TargetMode="External"/><Relationship Id="rId1" Type="http://schemas.openxmlformats.org/officeDocument/2006/relationships/slideLayout" Target="../slideLayouts/slideLayout18.xml"/><Relationship Id="rId6" Type="http://schemas.openxmlformats.org/officeDocument/2006/relationships/hyperlink" Target="https://doi.org/10.1126/science.2756418" TargetMode="External"/><Relationship Id="rId5" Type="http://schemas.openxmlformats.org/officeDocument/2006/relationships/hyperlink" Target="https://doi.org/10.1108/17466660200800003" TargetMode="External"/><Relationship Id="rId4" Type="http://schemas.openxmlformats.org/officeDocument/2006/relationships/hyperlink" Target="https://doi.org/10.2307/116405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tanelah"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8.jfif"/></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ki/File:Tuskegee_syphilis_experiment_venipuncture.jpg" TargetMode="External"/><Relationship Id="rId3" Type="http://schemas.openxmlformats.org/officeDocument/2006/relationships/image" Target="../media/image19.jpg"/><Relationship Id="rId7" Type="http://schemas.openxmlformats.org/officeDocument/2006/relationships/hyperlink" Target="https://link.springer.com/chapter/10.1007%2F978-3-030-48415-6_3"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s://exhibits.stanford.edu/su-photos/catalog/bh470sy2687" TargetMode="External"/><Relationship Id="rId5" Type="http://schemas.openxmlformats.org/officeDocument/2006/relationships/image" Target="../media/image21.jpe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hyperlink" Target="https://www.forskningsetikk.no/en/guidelines/social-sciences-humanities-law-and-theology/guidelines-for-research-ethics-in-the-social-sciences-humanities-law-and-theology/" TargetMode="External"/><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www.uio.no/english/about/organisation/committees/research-ethics-committee/" TargetMode="External"/><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hyperlink" Target="https://www.science.org/doi/10.1126/science.2756418"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1529129" y="274353"/>
            <a:ext cx="10281920" cy="5118803"/>
          </a:xfrm>
        </p:spPr>
      </p:pic>
      <p:sp>
        <p:nvSpPr>
          <p:cNvPr id="42" name="Text Placeholder 41"/>
          <p:cNvSpPr>
            <a:spLocks noGrp="1"/>
          </p:cNvSpPr>
          <p:nvPr>
            <p:ph type="body" sz="quarter" idx="21"/>
          </p:nvPr>
        </p:nvSpPr>
        <p:spPr/>
        <p:txBody>
          <a:bodyPr/>
          <a:lstStyle/>
          <a:p>
            <a:endParaRPr lang="en-US"/>
          </a:p>
        </p:txBody>
      </p:sp>
      <p:sp>
        <p:nvSpPr>
          <p:cNvPr id="35" name="Title 34"/>
          <p:cNvSpPr>
            <a:spLocks noGrp="1"/>
          </p:cNvSpPr>
          <p:nvPr>
            <p:ph type="title"/>
          </p:nvPr>
        </p:nvSpPr>
        <p:spPr/>
        <p:txBody>
          <a:bodyPr/>
          <a:lstStyle/>
          <a:p>
            <a:r>
              <a:rPr lang="es-ES" dirty="0" smtClean="0"/>
              <a:t>RANDOMIZED TRIALS II</a:t>
            </a:r>
            <a:endParaRPr lang="en-US" dirty="0"/>
          </a:p>
        </p:txBody>
      </p:sp>
      <p:sp>
        <p:nvSpPr>
          <p:cNvPr id="36" name="Subtitle 35"/>
          <p:cNvSpPr>
            <a:spLocks noGrp="1"/>
          </p:cNvSpPr>
          <p:nvPr>
            <p:ph type="subTitle" idx="1"/>
          </p:nvPr>
        </p:nvSpPr>
        <p:spPr>
          <a:xfrm>
            <a:off x="2463595" y="5199013"/>
            <a:ext cx="4782656" cy="269304"/>
          </a:xfrm>
        </p:spPr>
        <p:txBody>
          <a:bodyPr/>
          <a:lstStyle/>
          <a:p>
            <a:r>
              <a:rPr lang="es-ES" dirty="0" smtClean="0"/>
              <a:t>José Manuel Arencibia Alemán &amp; Isa Steinmann</a:t>
            </a:r>
            <a:endParaRPr lang="en-US" dirty="0"/>
          </a:p>
        </p:txBody>
      </p:sp>
      <p:sp>
        <p:nvSpPr>
          <p:cNvPr id="39" name="Text Placeholder 38"/>
          <p:cNvSpPr>
            <a:spLocks noGrp="1"/>
          </p:cNvSpPr>
          <p:nvPr>
            <p:ph type="body" sz="quarter" idx="15"/>
          </p:nvPr>
        </p:nvSpPr>
        <p:spPr>
          <a:xfrm>
            <a:off x="2463594" y="5468760"/>
            <a:ext cx="985847" cy="269304"/>
          </a:xfrm>
        </p:spPr>
        <p:txBody>
          <a:bodyPr/>
          <a:lstStyle/>
          <a:p>
            <a:r>
              <a:rPr lang="en-US" dirty="0" smtClean="0"/>
              <a:t>Session</a:t>
            </a:r>
            <a:r>
              <a:rPr lang="es-ES" dirty="0" smtClean="0"/>
              <a:t> 4</a:t>
            </a:r>
            <a:endParaRPr lang="en-US" dirty="0"/>
          </a:p>
        </p:txBody>
      </p:sp>
      <p:sp>
        <p:nvSpPr>
          <p:cNvPr id="8" name="Date Placeholder 7">
            <a:extLst>
              <a:ext uri="{FF2B5EF4-FFF2-40B4-BE49-F238E27FC236}">
                <a16:creationId xmlns:a16="http://schemas.microsoft.com/office/drawing/2014/main" id="{09B07636-3CC1-453E-8A61-C603911CAA1E}"/>
              </a:ext>
            </a:extLst>
          </p:cNvPr>
          <p:cNvSpPr>
            <a:spLocks noGrp="1"/>
          </p:cNvSpPr>
          <p:nvPr>
            <p:ph type="dt" sz="half" idx="10"/>
          </p:nvPr>
        </p:nvSpPr>
        <p:spPr>
          <a:xfrm>
            <a:off x="2463595" y="6264544"/>
            <a:ext cx="1737655" cy="269304"/>
          </a:xfrm>
        </p:spPr>
        <p:txBody>
          <a:bodyPr/>
          <a:lstStyle/>
          <a:p>
            <a:r>
              <a:rPr lang="en-US" dirty="0" smtClean="0"/>
              <a:t>January</a:t>
            </a:r>
            <a:r>
              <a:rPr lang="es-ES" dirty="0" smtClean="0"/>
              <a:t> 26</a:t>
            </a:r>
            <a:r>
              <a:rPr lang="es-ES" smtClean="0"/>
              <a:t>, 2022</a:t>
            </a:r>
            <a:endParaRPr lang="en-US" dirty="0"/>
          </a:p>
        </p:txBody>
      </p:sp>
      <p:sp>
        <p:nvSpPr>
          <p:cNvPr id="38" name="Text Placeholder 37"/>
          <p:cNvSpPr>
            <a:spLocks noGrp="1"/>
          </p:cNvSpPr>
          <p:nvPr>
            <p:ph type="body" sz="quarter" idx="14"/>
          </p:nvPr>
        </p:nvSpPr>
        <p:spPr/>
        <p:txBody>
          <a:bodyPr/>
          <a:lstStyle/>
          <a:p>
            <a:endParaRPr lang="en-US"/>
          </a:p>
        </p:txBody>
      </p:sp>
      <p:sp>
        <p:nvSpPr>
          <p:cNvPr id="10" name="TextBox 9"/>
          <p:cNvSpPr txBox="1"/>
          <p:nvPr/>
        </p:nvSpPr>
        <p:spPr>
          <a:xfrm>
            <a:off x="8074797" y="5393156"/>
            <a:ext cx="2597215" cy="230832"/>
          </a:xfrm>
          <a:prstGeom prst="rect">
            <a:avLst/>
          </a:prstGeom>
          <a:noFill/>
        </p:spPr>
        <p:txBody>
          <a:bodyPr wrap="square" rtlCol="0">
            <a:spAutoFit/>
          </a:bodyPr>
          <a:lstStyle/>
          <a:p>
            <a:r>
              <a:rPr lang="en-US" dirty="0" smtClean="0"/>
              <a:t>Source: Steinman, I. (2022) (Session 2 slides)</a:t>
            </a:r>
            <a:endParaRPr lang="en-US" dirty="0"/>
          </a:p>
        </p:txBody>
      </p:sp>
    </p:spTree>
    <p:extLst>
      <p:ext uri="{BB962C8B-B14F-4D97-AF65-F5344CB8AC3E}">
        <p14:creationId xmlns:p14="http://schemas.microsoft.com/office/powerpoint/2010/main" val="351496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Withholding a Potentially Effective Treatment</a:t>
            </a:r>
            <a:endParaRPr lang="en-US" dirty="0"/>
          </a:p>
        </p:txBody>
      </p:sp>
      <p:sp>
        <p:nvSpPr>
          <p:cNvPr id="5" name="Text Placeholder 4"/>
          <p:cNvSpPr>
            <a:spLocks noGrp="1"/>
          </p:cNvSpPr>
          <p:nvPr>
            <p:ph type="body" sz="quarter" idx="32"/>
          </p:nvPr>
        </p:nvSpPr>
        <p:spPr/>
        <p:txBody>
          <a:bodyPr/>
          <a:lstStyle/>
          <a:p>
            <a:r>
              <a:rPr lang="en-US" dirty="0" smtClean="0"/>
              <a:t>Pros</a:t>
            </a:r>
            <a:endParaRPr lang="en-US" dirty="0"/>
          </a:p>
        </p:txBody>
      </p:sp>
      <p:sp>
        <p:nvSpPr>
          <p:cNvPr id="6" name="Content Placeholder 5"/>
          <p:cNvSpPr>
            <a:spLocks noGrp="1"/>
          </p:cNvSpPr>
          <p:nvPr>
            <p:ph sz="half" idx="31"/>
          </p:nvPr>
        </p:nvSpPr>
        <p:spPr/>
        <p:txBody>
          <a:bodyPr/>
          <a:lstStyle/>
          <a:p>
            <a:r>
              <a:rPr lang="en-US" dirty="0" smtClean="0"/>
              <a:t>Not found toxic side effects or long-term effects</a:t>
            </a:r>
          </a:p>
          <a:p>
            <a:r>
              <a:rPr lang="en-US" dirty="0" smtClean="0"/>
              <a:t>Not selling treatments that have little effect</a:t>
            </a:r>
          </a:p>
          <a:p>
            <a:r>
              <a:rPr lang="en-US" dirty="0" smtClean="0"/>
              <a:t>Efficiently using scarce resources that would not allow to treat everybody</a:t>
            </a:r>
          </a:p>
          <a:p>
            <a:r>
              <a:rPr lang="en-US" dirty="0" smtClean="0"/>
              <a:t>If alternative treatments are being compared (remember Jarl’s Presentation)</a:t>
            </a:r>
            <a:endParaRPr lang="en-US" dirty="0"/>
          </a:p>
        </p:txBody>
      </p:sp>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10</a:t>
            </a:fld>
            <a:endParaRPr lang="en-US" dirty="0"/>
          </a:p>
        </p:txBody>
      </p:sp>
      <p:pic>
        <p:nvPicPr>
          <p:cNvPr id="11" name="Picture 10"/>
          <p:cNvPicPr>
            <a:picLocks noChangeAspect="1"/>
          </p:cNvPicPr>
          <p:nvPr/>
        </p:nvPicPr>
        <p:blipFill>
          <a:blip r:embed="rId3"/>
          <a:stretch>
            <a:fillRect/>
          </a:stretch>
        </p:blipFill>
        <p:spPr>
          <a:xfrm>
            <a:off x="380168" y="2611120"/>
            <a:ext cx="5355428" cy="2154872"/>
          </a:xfrm>
          <a:prstGeom prst="rect">
            <a:avLst/>
          </a:prstGeom>
        </p:spPr>
      </p:pic>
      <p:sp>
        <p:nvSpPr>
          <p:cNvPr id="12" name="TextBox 11"/>
          <p:cNvSpPr txBox="1"/>
          <p:nvPr/>
        </p:nvSpPr>
        <p:spPr>
          <a:xfrm>
            <a:off x="3138381" y="5158338"/>
            <a:ext cx="2597215" cy="230832"/>
          </a:xfrm>
          <a:prstGeom prst="rect">
            <a:avLst/>
          </a:prstGeom>
          <a:noFill/>
        </p:spPr>
        <p:txBody>
          <a:bodyPr wrap="square" rtlCol="0">
            <a:spAutoFit/>
          </a:bodyPr>
          <a:lstStyle/>
          <a:p>
            <a:r>
              <a:rPr lang="en-US" dirty="0" smtClean="0"/>
              <a:t>Source: Steinman, I. (2022) (Session 2 slides)</a:t>
            </a:r>
            <a:endParaRPr lang="en-US" dirty="0"/>
          </a:p>
        </p:txBody>
      </p:sp>
      <p:sp>
        <p:nvSpPr>
          <p:cNvPr id="9"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41980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Withholding a Potentially Effective Treatment</a:t>
            </a:r>
          </a:p>
        </p:txBody>
      </p:sp>
      <p:sp>
        <p:nvSpPr>
          <p:cNvPr id="3" name="Text Placeholder 2"/>
          <p:cNvSpPr>
            <a:spLocks noGrp="1"/>
          </p:cNvSpPr>
          <p:nvPr>
            <p:ph type="body" sz="quarter" idx="28"/>
          </p:nvPr>
        </p:nvSpPr>
        <p:spPr>
          <a:xfrm>
            <a:off x="380168" y="1003335"/>
            <a:ext cx="11428856" cy="494749"/>
          </a:xfrm>
        </p:spPr>
        <p:txBody>
          <a:bodyPr/>
          <a:lstStyle/>
          <a:p>
            <a:r>
              <a:rPr lang="en-US" dirty="0" smtClean="0"/>
              <a:t>Useful Options When Withholding Treatment Is Problematic</a:t>
            </a:r>
            <a:endParaRPr lang="en-US" dirty="0"/>
          </a:p>
        </p:txBody>
      </p:sp>
      <p:sp>
        <p:nvSpPr>
          <p:cNvPr id="4" name="Text Placeholder 3"/>
          <p:cNvSpPr>
            <a:spLocks noGrp="1"/>
          </p:cNvSpPr>
          <p:nvPr>
            <p:ph type="body" sz="quarter" idx="29"/>
          </p:nvPr>
        </p:nvSpPr>
        <p:spPr>
          <a:xfrm>
            <a:off x="379851" y="1710199"/>
            <a:ext cx="3524319" cy="382453"/>
          </a:xfrm>
        </p:spPr>
        <p:txBody>
          <a:bodyPr/>
          <a:lstStyle/>
          <a:p>
            <a:pPr marL="0" indent="0">
              <a:buNone/>
            </a:pPr>
            <a:r>
              <a:rPr lang="en-US" dirty="0" smtClean="0"/>
              <a:t>Dose-Response Designs</a:t>
            </a:r>
            <a:endParaRPr lang="en-US" dirty="0"/>
          </a:p>
        </p:txBody>
      </p:sp>
      <p:sp>
        <p:nvSpPr>
          <p:cNvPr id="5" name="Content Placeholder 4"/>
          <p:cNvSpPr>
            <a:spLocks noGrp="1"/>
          </p:cNvSpPr>
          <p:nvPr>
            <p:ph sz="quarter" idx="36"/>
          </p:nvPr>
        </p:nvSpPr>
        <p:spPr>
          <a:xfrm>
            <a:off x="377360" y="2315496"/>
            <a:ext cx="3524319" cy="3353465"/>
          </a:xfrm>
        </p:spPr>
        <p:txBody>
          <a:bodyPr/>
          <a:lstStyle/>
          <a:p>
            <a:r>
              <a:rPr lang="en-US" dirty="0" smtClean="0"/>
              <a:t>All participants receive a dose that range in their quantity/intensity</a:t>
            </a:r>
          </a:p>
          <a:p>
            <a:r>
              <a:rPr lang="en-US" dirty="0" smtClean="0"/>
              <a:t>If the dose of the intervention is reduced to a certain point, the lower end is like a placebo.</a:t>
            </a:r>
            <a:endParaRPr lang="en-US" dirty="0"/>
          </a:p>
        </p:txBody>
      </p:sp>
      <p:sp>
        <p:nvSpPr>
          <p:cNvPr id="7" name="Text Placeholder 6"/>
          <p:cNvSpPr>
            <a:spLocks noGrp="1"/>
          </p:cNvSpPr>
          <p:nvPr>
            <p:ph type="body" sz="quarter" idx="32"/>
          </p:nvPr>
        </p:nvSpPr>
        <p:spPr>
          <a:xfrm>
            <a:off x="4333841" y="1720927"/>
            <a:ext cx="3524319" cy="371725"/>
          </a:xfrm>
        </p:spPr>
        <p:txBody>
          <a:bodyPr/>
          <a:lstStyle/>
          <a:p>
            <a:pPr marL="0" indent="0">
              <a:buNone/>
            </a:pPr>
            <a:r>
              <a:rPr lang="en-US" dirty="0" smtClean="0"/>
              <a:t>Prior to randomization intervention</a:t>
            </a:r>
            <a:endParaRPr lang="en-US" dirty="0"/>
          </a:p>
        </p:txBody>
      </p:sp>
      <p:sp>
        <p:nvSpPr>
          <p:cNvPr id="8" name="Content Placeholder 7"/>
          <p:cNvSpPr>
            <a:spLocks noGrp="1"/>
          </p:cNvSpPr>
          <p:nvPr>
            <p:ph sz="quarter" idx="35"/>
          </p:nvPr>
        </p:nvSpPr>
        <p:spPr>
          <a:xfrm>
            <a:off x="4333839" y="2315496"/>
            <a:ext cx="3524320" cy="3353466"/>
          </a:xfrm>
        </p:spPr>
        <p:txBody>
          <a:bodyPr/>
          <a:lstStyle/>
          <a:p>
            <a:r>
              <a:rPr lang="en-US" dirty="0" smtClean="0"/>
              <a:t>Offering all participants an intervention that occurs prior to randomization so that everyone gets something</a:t>
            </a:r>
          </a:p>
          <a:p>
            <a:pPr lvl="1"/>
            <a:r>
              <a:rPr lang="en-US" dirty="0" smtClean="0"/>
              <a:t>E.g., “Rockefeller Foundation’s MFSP Program”</a:t>
            </a:r>
            <a:endParaRPr lang="en-US" dirty="0"/>
          </a:p>
        </p:txBody>
      </p:sp>
      <p:sp>
        <p:nvSpPr>
          <p:cNvPr id="10" name="Text Placeholder 9"/>
          <p:cNvSpPr>
            <a:spLocks noGrp="1"/>
          </p:cNvSpPr>
          <p:nvPr>
            <p:ph type="body" sz="quarter" idx="33"/>
          </p:nvPr>
        </p:nvSpPr>
        <p:spPr>
          <a:xfrm>
            <a:off x="8287513" y="1710200"/>
            <a:ext cx="3524639" cy="382452"/>
          </a:xfrm>
        </p:spPr>
        <p:txBody>
          <a:bodyPr/>
          <a:lstStyle/>
          <a:p>
            <a:pPr marL="0" indent="0">
              <a:buNone/>
            </a:pPr>
            <a:r>
              <a:rPr lang="en-US" dirty="0" smtClean="0"/>
              <a:t>Treatment-on-Demand control</a:t>
            </a:r>
            <a:endParaRPr lang="en-US" dirty="0"/>
          </a:p>
        </p:txBody>
      </p:sp>
      <p:sp>
        <p:nvSpPr>
          <p:cNvPr id="11" name="Content Placeholder 10"/>
          <p:cNvSpPr>
            <a:spLocks noGrp="1"/>
          </p:cNvSpPr>
          <p:nvPr>
            <p:ph sz="quarter" idx="37"/>
          </p:nvPr>
        </p:nvSpPr>
        <p:spPr>
          <a:xfrm>
            <a:off x="8284385" y="2304768"/>
            <a:ext cx="3524639" cy="3364193"/>
          </a:xfrm>
        </p:spPr>
        <p:txBody>
          <a:bodyPr/>
          <a:lstStyle/>
          <a:p>
            <a:r>
              <a:rPr lang="en-US" dirty="0" smtClean="0"/>
              <a:t>Participants in control condition may request treatment. The researcher must decide a quantity/intensity level of treatment from which these participants must be dropped.</a:t>
            </a:r>
            <a:endParaRPr lang="en-US" dirty="0"/>
          </a:p>
        </p:txBody>
      </p:sp>
      <p:sp>
        <p:nvSpPr>
          <p:cNvPr id="12" name="Footer Placeholder 11"/>
          <p:cNvSpPr>
            <a:spLocks noGrp="1"/>
          </p:cNvSpPr>
          <p:nvPr>
            <p:ph type="ftr" sz="quarter" idx="39"/>
          </p:nvPr>
        </p:nvSpPr>
        <p:spPr/>
        <p:txBody>
          <a:bodyPr/>
          <a:lstStyle/>
          <a:p>
            <a:endParaRPr lang="nb-NO" dirty="0"/>
          </a:p>
        </p:txBody>
      </p:sp>
      <p:sp>
        <p:nvSpPr>
          <p:cNvPr id="13" name="Slide Number Placeholder 12"/>
          <p:cNvSpPr>
            <a:spLocks noGrp="1"/>
          </p:cNvSpPr>
          <p:nvPr>
            <p:ph type="sldNum" sz="quarter" idx="40"/>
          </p:nvPr>
        </p:nvSpPr>
        <p:spPr/>
        <p:txBody>
          <a:bodyPr/>
          <a:lstStyle/>
          <a:p>
            <a:r>
              <a:rPr lang="en-US" smtClean="0"/>
              <a:t>Page </a:t>
            </a:r>
            <a:fld id="{5251F420-7306-4E7C-A79E-F31A38F7D392}" type="slidenum">
              <a:rPr lang="en-US" smtClean="0"/>
              <a:pPr/>
              <a:t>11</a:t>
            </a:fld>
            <a:endParaRPr lang="en-US" dirty="0"/>
          </a:p>
        </p:txBody>
      </p:sp>
      <p:sp>
        <p:nvSpPr>
          <p:cNvPr id="14"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245350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Withholding a Potentially Effective Treatment</a:t>
            </a:r>
          </a:p>
        </p:txBody>
      </p:sp>
      <p:sp>
        <p:nvSpPr>
          <p:cNvPr id="3" name="Text Placeholder 2"/>
          <p:cNvSpPr>
            <a:spLocks noGrp="1"/>
          </p:cNvSpPr>
          <p:nvPr>
            <p:ph type="body" sz="quarter" idx="28"/>
          </p:nvPr>
        </p:nvSpPr>
        <p:spPr>
          <a:xfrm>
            <a:off x="380168" y="1003335"/>
            <a:ext cx="11428856" cy="494749"/>
          </a:xfrm>
        </p:spPr>
        <p:txBody>
          <a:bodyPr/>
          <a:lstStyle/>
          <a:p>
            <a:r>
              <a:rPr lang="en-US" dirty="0" smtClean="0"/>
              <a:t>Useful Options When Withholding Treatment Is Problematic</a:t>
            </a:r>
            <a:endParaRPr lang="en-US" dirty="0"/>
          </a:p>
        </p:txBody>
      </p:sp>
      <p:sp>
        <p:nvSpPr>
          <p:cNvPr id="4" name="Text Placeholder 3"/>
          <p:cNvSpPr>
            <a:spLocks noGrp="1"/>
          </p:cNvSpPr>
          <p:nvPr>
            <p:ph type="body" sz="quarter" idx="29"/>
          </p:nvPr>
        </p:nvSpPr>
        <p:spPr>
          <a:xfrm>
            <a:off x="379851" y="1710199"/>
            <a:ext cx="3524319" cy="382453"/>
          </a:xfrm>
        </p:spPr>
        <p:txBody>
          <a:bodyPr/>
          <a:lstStyle/>
          <a:p>
            <a:pPr marL="0" indent="0">
              <a:buNone/>
            </a:pPr>
            <a:r>
              <a:rPr lang="en-US" dirty="0" smtClean="0"/>
              <a:t>Dose-Response Designs</a:t>
            </a:r>
            <a:endParaRPr lang="en-US" dirty="0"/>
          </a:p>
        </p:txBody>
      </p:sp>
      <p:sp>
        <p:nvSpPr>
          <p:cNvPr id="5" name="Content Placeholder 4"/>
          <p:cNvSpPr>
            <a:spLocks noGrp="1"/>
          </p:cNvSpPr>
          <p:nvPr>
            <p:ph sz="quarter" idx="36"/>
          </p:nvPr>
        </p:nvSpPr>
        <p:spPr>
          <a:xfrm>
            <a:off x="377360" y="2315496"/>
            <a:ext cx="3524319" cy="3353465"/>
          </a:xfrm>
        </p:spPr>
        <p:txBody>
          <a:bodyPr/>
          <a:lstStyle/>
          <a:p>
            <a:r>
              <a:rPr lang="en-US" dirty="0" smtClean="0"/>
              <a:t>All participants receive a dose that range in their quantity/intensity</a:t>
            </a:r>
          </a:p>
          <a:p>
            <a:r>
              <a:rPr lang="en-US" dirty="0" smtClean="0"/>
              <a:t>If the dose of the intervention is reduced to a certain point, the lower end is like a placebo.</a:t>
            </a:r>
            <a:endParaRPr lang="en-US" dirty="0"/>
          </a:p>
        </p:txBody>
      </p:sp>
      <p:sp>
        <p:nvSpPr>
          <p:cNvPr id="7" name="Text Placeholder 6"/>
          <p:cNvSpPr>
            <a:spLocks noGrp="1"/>
          </p:cNvSpPr>
          <p:nvPr>
            <p:ph type="body" sz="quarter" idx="32"/>
          </p:nvPr>
        </p:nvSpPr>
        <p:spPr>
          <a:xfrm>
            <a:off x="4333841" y="1720927"/>
            <a:ext cx="3524319" cy="371725"/>
          </a:xfrm>
        </p:spPr>
        <p:txBody>
          <a:bodyPr/>
          <a:lstStyle/>
          <a:p>
            <a:pPr marL="0" indent="0">
              <a:buNone/>
            </a:pPr>
            <a:r>
              <a:rPr lang="en-US" dirty="0" smtClean="0"/>
              <a:t>Prior to randomization intervention</a:t>
            </a:r>
            <a:endParaRPr lang="en-US" dirty="0"/>
          </a:p>
        </p:txBody>
      </p:sp>
      <p:sp>
        <p:nvSpPr>
          <p:cNvPr id="8" name="Content Placeholder 7"/>
          <p:cNvSpPr>
            <a:spLocks noGrp="1"/>
          </p:cNvSpPr>
          <p:nvPr>
            <p:ph sz="quarter" idx="35"/>
          </p:nvPr>
        </p:nvSpPr>
        <p:spPr>
          <a:xfrm>
            <a:off x="4333839" y="2315496"/>
            <a:ext cx="3524320" cy="3353466"/>
          </a:xfrm>
        </p:spPr>
        <p:txBody>
          <a:bodyPr/>
          <a:lstStyle/>
          <a:p>
            <a:r>
              <a:rPr lang="en-US" dirty="0" smtClean="0"/>
              <a:t>Offering all participants an intervention that occurs prior to randomization so that everyone gets something</a:t>
            </a:r>
          </a:p>
          <a:p>
            <a:pPr lvl="1"/>
            <a:r>
              <a:rPr lang="en-US" dirty="0"/>
              <a:t>E.g., “Rockefeller Foundation’s MFSP Program”</a:t>
            </a:r>
          </a:p>
          <a:p>
            <a:pPr lvl="1"/>
            <a:endParaRPr lang="en-US" dirty="0"/>
          </a:p>
        </p:txBody>
      </p:sp>
      <p:sp>
        <p:nvSpPr>
          <p:cNvPr id="10" name="Text Placeholder 9"/>
          <p:cNvSpPr>
            <a:spLocks noGrp="1"/>
          </p:cNvSpPr>
          <p:nvPr>
            <p:ph type="body" sz="quarter" idx="33"/>
          </p:nvPr>
        </p:nvSpPr>
        <p:spPr>
          <a:xfrm>
            <a:off x="8287513" y="1710200"/>
            <a:ext cx="3524639" cy="382452"/>
          </a:xfrm>
        </p:spPr>
        <p:txBody>
          <a:bodyPr/>
          <a:lstStyle/>
          <a:p>
            <a:pPr marL="0" indent="0">
              <a:buNone/>
            </a:pPr>
            <a:r>
              <a:rPr lang="en-US" dirty="0" smtClean="0"/>
              <a:t>Treatment-on-Demand control</a:t>
            </a:r>
            <a:endParaRPr lang="en-US" dirty="0"/>
          </a:p>
        </p:txBody>
      </p:sp>
      <p:sp>
        <p:nvSpPr>
          <p:cNvPr id="11" name="Content Placeholder 10"/>
          <p:cNvSpPr>
            <a:spLocks noGrp="1"/>
          </p:cNvSpPr>
          <p:nvPr>
            <p:ph sz="quarter" idx="37"/>
          </p:nvPr>
        </p:nvSpPr>
        <p:spPr>
          <a:xfrm>
            <a:off x="8284385" y="2304768"/>
            <a:ext cx="3524639" cy="3364193"/>
          </a:xfrm>
        </p:spPr>
        <p:txBody>
          <a:bodyPr/>
          <a:lstStyle/>
          <a:p>
            <a:r>
              <a:rPr lang="en-US" dirty="0" smtClean="0"/>
              <a:t>Participants in control condition may request treatment. The researcher must decide a quantity/intensity level of treatment from which these participants must be dropped.</a:t>
            </a:r>
            <a:endParaRPr lang="en-US" dirty="0"/>
          </a:p>
        </p:txBody>
      </p:sp>
      <p:sp>
        <p:nvSpPr>
          <p:cNvPr id="12" name="Footer Placeholder 11"/>
          <p:cNvSpPr>
            <a:spLocks noGrp="1"/>
          </p:cNvSpPr>
          <p:nvPr>
            <p:ph type="ftr" sz="quarter" idx="39"/>
          </p:nvPr>
        </p:nvSpPr>
        <p:spPr/>
        <p:txBody>
          <a:bodyPr/>
          <a:lstStyle/>
          <a:p>
            <a:endParaRPr lang="nb-NO" dirty="0"/>
          </a:p>
        </p:txBody>
      </p:sp>
      <p:sp>
        <p:nvSpPr>
          <p:cNvPr id="13" name="Slide Number Placeholder 12"/>
          <p:cNvSpPr>
            <a:spLocks noGrp="1"/>
          </p:cNvSpPr>
          <p:nvPr>
            <p:ph type="sldNum" sz="quarter" idx="40"/>
          </p:nvPr>
        </p:nvSpPr>
        <p:spPr/>
        <p:txBody>
          <a:bodyPr/>
          <a:lstStyle/>
          <a:p>
            <a:r>
              <a:rPr lang="en-US" smtClean="0"/>
              <a:t>Page </a:t>
            </a:r>
            <a:fld id="{5251F420-7306-4E7C-A79E-F31A38F7D392}" type="slidenum">
              <a:rPr lang="en-US" smtClean="0"/>
              <a:pPr/>
              <a:t>12</a:t>
            </a:fld>
            <a:endParaRPr lang="en-US" dirty="0"/>
          </a:p>
        </p:txBody>
      </p:sp>
      <p:pic>
        <p:nvPicPr>
          <p:cNvPr id="15" name="Picture 14"/>
          <p:cNvPicPr>
            <a:picLocks noChangeAspect="1"/>
          </p:cNvPicPr>
          <p:nvPr/>
        </p:nvPicPr>
        <p:blipFill>
          <a:blip r:embed="rId3"/>
          <a:stretch>
            <a:fillRect/>
          </a:stretch>
        </p:blipFill>
        <p:spPr>
          <a:xfrm>
            <a:off x="0" y="1003335"/>
            <a:ext cx="8299768" cy="5845138"/>
          </a:xfrm>
          <a:prstGeom prst="rect">
            <a:avLst/>
          </a:prstGeom>
        </p:spPr>
      </p:pic>
      <p:pic>
        <p:nvPicPr>
          <p:cNvPr id="6" name="Picture 5"/>
          <p:cNvPicPr>
            <a:picLocks noChangeAspect="1"/>
          </p:cNvPicPr>
          <p:nvPr/>
        </p:nvPicPr>
        <p:blipFill>
          <a:blip r:embed="rId4"/>
          <a:stretch>
            <a:fillRect/>
          </a:stretch>
        </p:blipFill>
        <p:spPr>
          <a:xfrm>
            <a:off x="3948974" y="1710199"/>
            <a:ext cx="7916862" cy="3599342"/>
          </a:xfrm>
          <a:prstGeom prst="rect">
            <a:avLst/>
          </a:prstGeom>
        </p:spPr>
      </p:pic>
      <p:sp>
        <p:nvSpPr>
          <p:cNvPr id="14"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42884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Ethics of Randomization</a:t>
            </a:r>
            <a:endParaRPr lang="en-US" dirty="0"/>
          </a:p>
        </p:txBody>
      </p:sp>
      <p:sp>
        <p:nvSpPr>
          <p:cNvPr id="3" name="Content Placeholder 2"/>
          <p:cNvSpPr>
            <a:spLocks noGrp="1"/>
          </p:cNvSpPr>
          <p:nvPr>
            <p:ph sz="quarter" idx="31"/>
          </p:nvPr>
        </p:nvSpPr>
        <p:spPr/>
        <p:txBody>
          <a:bodyPr anchor="ctr"/>
          <a:lstStyle/>
          <a:p>
            <a:r>
              <a:rPr lang="en-US" sz="2400" dirty="0" smtClean="0"/>
              <a:t>“Randomized experiments make the decision by lottery, no matter what the applicants’ needs or merits, no matter whether they applied first or last, and no matter who they know or what their connections or power may be.” (</a:t>
            </a:r>
            <a:r>
              <a:rPr lang="en-US" sz="2400" dirty="0" err="1" smtClean="0"/>
              <a:t>Shadish</a:t>
            </a:r>
            <a:r>
              <a:rPr lang="en-US" sz="2400" dirty="0" smtClean="0"/>
              <a:t> et al., 2002)</a:t>
            </a:r>
          </a:p>
          <a:p>
            <a:pPr marL="342900" indent="-342900">
              <a:buFont typeface="Arial" panose="020B0604020202020204" pitchFamily="34" charset="0"/>
              <a:buChar char="•"/>
            </a:pPr>
            <a:r>
              <a:rPr lang="en-US" sz="2400" dirty="0" smtClean="0"/>
              <a:t>“It is difficult to imagine a case in which it would be ethical to withhold [treatment from participants </a:t>
            </a:r>
            <a:r>
              <a:rPr lang="en-US" sz="2400" i="1" dirty="0" smtClean="0"/>
              <a:t>really </a:t>
            </a:r>
            <a:r>
              <a:rPr lang="en-US" sz="2400" dirty="0" smtClean="0"/>
              <a:t>need it].”</a:t>
            </a:r>
          </a:p>
          <a:p>
            <a:pPr marL="342900" indent="-342900">
              <a:buFont typeface="Arial" panose="020B0604020202020204" pitchFamily="34" charset="0"/>
              <a:buChar char="•"/>
            </a:pPr>
            <a:r>
              <a:rPr lang="en-US" sz="2400" dirty="0" smtClean="0"/>
              <a:t>If alternative methods such as </a:t>
            </a:r>
            <a:r>
              <a:rPr lang="en-US" sz="2400" i="1" dirty="0" smtClean="0"/>
              <a:t>Regression Discontinuity</a:t>
            </a:r>
            <a:r>
              <a:rPr lang="en-US" sz="2400" dirty="0" smtClean="0"/>
              <a:t>, allow to assign treatments, e.g., a merit scholarship, on the base of the participants merits, random assignment of treatment might be </a:t>
            </a:r>
            <a:r>
              <a:rPr lang="en-US" sz="2400" dirty="0" err="1" smtClean="0"/>
              <a:t>considerd</a:t>
            </a:r>
            <a:r>
              <a:rPr lang="en-US" sz="2400" dirty="0" smtClean="0"/>
              <a:t> unethical.</a:t>
            </a:r>
            <a:endParaRPr lang="en-US" sz="24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13</a:t>
            </a:fld>
            <a:endParaRPr lang="en-US" dirty="0"/>
          </a:p>
        </p:txBody>
      </p:sp>
      <p:sp>
        <p:nvSpPr>
          <p:cNvPr id="6" name="Oval 5"/>
          <p:cNvSpPr/>
          <p:nvPr/>
        </p:nvSpPr>
        <p:spPr>
          <a:xfrm>
            <a:off x="1960880" y="2052320"/>
            <a:ext cx="2255520" cy="5384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8400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Ethics of Randomization</a:t>
            </a:r>
            <a:endParaRPr lang="en-US" dirty="0"/>
          </a:p>
        </p:txBody>
      </p:sp>
      <p:sp>
        <p:nvSpPr>
          <p:cNvPr id="3" name="Subtitle 2"/>
          <p:cNvSpPr>
            <a:spLocks noGrp="1"/>
          </p:cNvSpPr>
          <p:nvPr>
            <p:ph type="subTitle" idx="13"/>
          </p:nvPr>
        </p:nvSpPr>
        <p:spPr/>
        <p:txBody>
          <a:bodyPr/>
          <a:lstStyle/>
          <a:p>
            <a:r>
              <a:rPr lang="en-US" dirty="0" smtClean="0"/>
              <a:t>Arguments against</a:t>
            </a:r>
            <a:endParaRPr lang="en-US" dirty="0"/>
          </a:p>
        </p:txBody>
      </p:sp>
      <p:sp>
        <p:nvSpPr>
          <p:cNvPr id="4" name="Content Placeholder 3"/>
          <p:cNvSpPr>
            <a:spLocks noGrp="1"/>
          </p:cNvSpPr>
          <p:nvPr>
            <p:ph sz="half" idx="29"/>
          </p:nvPr>
        </p:nvSpPr>
        <p:spPr/>
        <p:txBody>
          <a:bodyPr/>
          <a:lstStyle/>
          <a:p>
            <a:r>
              <a:rPr lang="en-US" dirty="0" smtClean="0"/>
              <a:t>“ethical only if the conditions being compared may be therapeutically equivalent and if no better treatment exists”</a:t>
            </a:r>
          </a:p>
          <a:p>
            <a:r>
              <a:rPr lang="en-US" dirty="0" smtClean="0"/>
              <a:t>Attitudes towards randomization might affect recruitment, even if resources are scarce (e.g., NIMH Collaborative Depression Project, Collins &amp; Elkin, 1985, in </a:t>
            </a:r>
            <a:r>
              <a:rPr lang="en-US" dirty="0" err="1" smtClean="0"/>
              <a:t>Shadish</a:t>
            </a:r>
            <a:r>
              <a:rPr lang="en-US" dirty="0" smtClean="0"/>
              <a:t> et al., 2002)</a:t>
            </a:r>
            <a:endParaRPr lang="en-US" dirty="0"/>
          </a:p>
        </p:txBody>
      </p:sp>
      <p:sp>
        <p:nvSpPr>
          <p:cNvPr id="5" name="Text Placeholder 4"/>
          <p:cNvSpPr>
            <a:spLocks noGrp="1"/>
          </p:cNvSpPr>
          <p:nvPr>
            <p:ph type="body" sz="quarter" idx="32"/>
          </p:nvPr>
        </p:nvSpPr>
        <p:spPr/>
        <p:txBody>
          <a:bodyPr/>
          <a:lstStyle/>
          <a:p>
            <a:r>
              <a:rPr lang="en-US" dirty="0" smtClean="0"/>
              <a:t>Arguments for</a:t>
            </a:r>
            <a:endParaRPr lang="en-US" dirty="0"/>
          </a:p>
        </p:txBody>
      </p:sp>
      <p:sp>
        <p:nvSpPr>
          <p:cNvPr id="6" name="Content Placeholder 5"/>
          <p:cNvSpPr>
            <a:spLocks noGrp="1"/>
          </p:cNvSpPr>
          <p:nvPr>
            <p:ph sz="half" idx="31"/>
          </p:nvPr>
        </p:nvSpPr>
        <p:spPr/>
        <p:txBody>
          <a:bodyPr/>
          <a:lstStyle/>
          <a:p>
            <a:r>
              <a:rPr lang="en-US" dirty="0" smtClean="0"/>
              <a:t>Frequently researchers do not know which treatment works best because preliminary studies suffer of:</a:t>
            </a:r>
          </a:p>
          <a:p>
            <a:pPr lvl="1"/>
            <a:r>
              <a:rPr lang="en-US" dirty="0" smtClean="0"/>
              <a:t>Small samples</a:t>
            </a:r>
          </a:p>
          <a:p>
            <a:pPr lvl="1"/>
            <a:r>
              <a:rPr lang="en-US" dirty="0" smtClean="0"/>
              <a:t>Large sampling errors</a:t>
            </a:r>
          </a:p>
          <a:p>
            <a:pPr lvl="1"/>
            <a:r>
              <a:rPr lang="en-US" dirty="0" smtClean="0"/>
              <a:t>Poorly controlled research</a:t>
            </a:r>
          </a:p>
          <a:p>
            <a:pPr lvl="1"/>
            <a:r>
              <a:rPr lang="en-US" dirty="0" smtClean="0"/>
              <a:t>Low data quality</a:t>
            </a:r>
            <a:endParaRPr lang="en-US" dirty="0"/>
          </a:p>
        </p:txBody>
      </p:sp>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14</a:t>
            </a:fld>
            <a:endParaRPr lang="en-US" dirty="0"/>
          </a:p>
        </p:txBody>
      </p:sp>
      <p:sp>
        <p:nvSpPr>
          <p:cNvPr id="9"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410178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Ethics of Randomization</a:t>
            </a:r>
          </a:p>
        </p:txBody>
      </p:sp>
      <p:sp>
        <p:nvSpPr>
          <p:cNvPr id="3" name="Subtitle 2"/>
          <p:cNvSpPr>
            <a:spLocks noGrp="1"/>
          </p:cNvSpPr>
          <p:nvPr>
            <p:ph type="subTitle" idx="13"/>
          </p:nvPr>
        </p:nvSpPr>
        <p:spPr/>
        <p:txBody>
          <a:bodyPr/>
          <a:lstStyle/>
          <a:p>
            <a:r>
              <a:rPr lang="en-US" dirty="0" smtClean="0"/>
              <a:t>Partial Remedies to Ethical Problems with </a:t>
            </a:r>
            <a:r>
              <a:rPr lang="en-US" smtClean="0"/>
              <a:t>Random Assignment</a:t>
            </a:r>
            <a:endParaRPr lang="en-US"/>
          </a:p>
        </p:txBody>
      </p:sp>
      <p:sp>
        <p:nvSpPr>
          <p:cNvPr id="4" name="Content Placeholder 3"/>
          <p:cNvSpPr>
            <a:spLocks noGrp="1"/>
          </p:cNvSpPr>
          <p:nvPr>
            <p:ph sz="half" idx="30"/>
          </p:nvPr>
        </p:nvSpPr>
        <p:spPr/>
        <p:txBody>
          <a:bodyPr/>
          <a:lstStyle/>
          <a:p>
            <a:pPr marL="457200" indent="-457200">
              <a:buFont typeface="+mj-lt"/>
              <a:buAutoNum type="arabicPeriod"/>
            </a:pPr>
            <a:r>
              <a:rPr lang="en-US" dirty="0" smtClean="0"/>
              <a:t>Using Regression Discontinuity to assign treatment based on need or merit</a:t>
            </a:r>
          </a:p>
          <a:p>
            <a:pPr marL="457200" indent="-457200">
              <a:buFont typeface="+mj-lt"/>
              <a:buAutoNum type="arabicPeriod"/>
            </a:pPr>
            <a:r>
              <a:rPr lang="en-US" dirty="0" smtClean="0"/>
              <a:t>Using a “safety valve” mechanism to allow treatment for the most needed</a:t>
            </a:r>
          </a:p>
          <a:p>
            <a:pPr marL="457200" indent="-457200">
              <a:buFont typeface="+mj-lt"/>
              <a:buAutoNum type="arabicPeriod"/>
            </a:pPr>
            <a:r>
              <a:rPr lang="en-US" dirty="0" smtClean="0"/>
              <a:t>Treating more of the most needed</a:t>
            </a:r>
          </a:p>
          <a:p>
            <a:pPr marL="457200" indent="-457200">
              <a:buFont typeface="+mj-lt"/>
              <a:buAutoNum type="arabicPeriod"/>
            </a:pPr>
            <a:r>
              <a:rPr lang="en-US" dirty="0" smtClean="0"/>
              <a:t>Assign a bigger share of participant to the most demanded treatment</a:t>
            </a:r>
          </a:p>
          <a:p>
            <a:pPr marL="457200" indent="-457200">
              <a:buFont typeface="+mj-lt"/>
              <a:buAutoNum type="arabicPeriod"/>
            </a:pPr>
            <a:r>
              <a:rPr lang="en-US" dirty="0" smtClean="0"/>
              <a:t>Using a dose-response design</a:t>
            </a:r>
          </a:p>
          <a:p>
            <a:pPr marL="457200" indent="-457200">
              <a:buFont typeface="+mj-lt"/>
              <a:buAutoNum type="arabicPeriod"/>
            </a:pPr>
            <a:r>
              <a:rPr lang="en-US" dirty="0" smtClean="0"/>
              <a:t>Using an adaptive design to allow larger participation in the most successful treatment</a:t>
            </a:r>
          </a:p>
          <a:p>
            <a:pPr marL="457200" indent="-457200">
              <a:buFont typeface="+mj-lt"/>
              <a:buAutoNum type="arabicPeriod"/>
            </a:pPr>
            <a:r>
              <a:rPr lang="en-US" dirty="0" smtClean="0"/>
              <a:t>Ensure informed-consent</a:t>
            </a:r>
          </a:p>
          <a:p>
            <a:pPr marL="457200" indent="-457200">
              <a:buFont typeface="+mj-lt"/>
              <a:buAutoNum type="arabicPeriod"/>
            </a:pPr>
            <a:r>
              <a:rPr lang="en-US" dirty="0" smtClean="0"/>
              <a:t>Use public lotteries to increase perceived fairness</a:t>
            </a:r>
            <a:endParaRPr lang="en-US" dirty="0"/>
          </a:p>
        </p:txBody>
      </p:sp>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15</a:t>
            </a:fld>
            <a:endParaRPr lang="en-US" dirty="0"/>
          </a:p>
        </p:txBody>
      </p:sp>
      <p:sp>
        <p:nvSpPr>
          <p:cNvPr id="7"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4384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Recruitment Issues</a:t>
            </a:r>
            <a:endParaRPr lang="en-US" dirty="0"/>
          </a:p>
        </p:txBody>
      </p:sp>
      <p:sp>
        <p:nvSpPr>
          <p:cNvPr id="14" name="Content Placeholder 13"/>
          <p:cNvSpPr>
            <a:spLocks noGrp="1"/>
          </p:cNvSpPr>
          <p:nvPr>
            <p:ph sz="half" idx="29"/>
          </p:nvPr>
        </p:nvSpPr>
        <p:spPr>
          <a:xfrm>
            <a:off x="380170" y="1003336"/>
            <a:ext cx="5469088" cy="5055266"/>
          </a:xfrm>
        </p:spPr>
        <p:txBody>
          <a:bodyPr/>
          <a:lstStyle/>
          <a:p>
            <a:pPr marL="342900" indent="-342900"/>
            <a:r>
              <a:rPr lang="en-US" dirty="0"/>
              <a:t>Willingness and eligibility of the located potential participants is fundamental for the feasibility of an experiment</a:t>
            </a:r>
          </a:p>
          <a:p>
            <a:pPr marL="342900" indent="-342900"/>
            <a:r>
              <a:rPr lang="en-US" dirty="0"/>
              <a:t>Failure to locate and recruit </a:t>
            </a:r>
            <a:r>
              <a:rPr lang="en-US" dirty="0" smtClean="0"/>
              <a:t>a willing and eligible </a:t>
            </a:r>
            <a:r>
              <a:rPr lang="en-US" dirty="0"/>
              <a:t>sample of the target population will affect both construct and external </a:t>
            </a:r>
            <a:r>
              <a:rPr lang="en-US" dirty="0" smtClean="0"/>
              <a:t>validity</a:t>
            </a:r>
          </a:p>
          <a:p>
            <a:pPr marL="342900" indent="-342900"/>
            <a:r>
              <a:rPr lang="en-US" dirty="0" smtClean="0"/>
              <a:t>Challenges:</a:t>
            </a:r>
          </a:p>
          <a:p>
            <a:pPr marL="903296" lvl="1" indent="-342900"/>
            <a:r>
              <a:rPr lang="en-US" dirty="0" smtClean="0"/>
              <a:t>Definition of target population</a:t>
            </a:r>
          </a:p>
          <a:p>
            <a:pPr marL="903296" lvl="1" indent="-342900"/>
            <a:r>
              <a:rPr lang="en-US" dirty="0" smtClean="0"/>
              <a:t>Location of target population</a:t>
            </a:r>
            <a:endParaRPr lang="en-US" dirty="0"/>
          </a:p>
          <a:p>
            <a:endParaRPr lang="en-US" dirty="0"/>
          </a:p>
        </p:txBody>
      </p:sp>
      <p:sp>
        <p:nvSpPr>
          <p:cNvPr id="16" name="Text Placeholder 15"/>
          <p:cNvSpPr>
            <a:spLocks noGrp="1"/>
          </p:cNvSpPr>
          <p:nvPr>
            <p:ph type="body" sz="quarter" idx="32"/>
          </p:nvPr>
        </p:nvSpPr>
        <p:spPr/>
        <p:txBody>
          <a:bodyPr/>
          <a:lstStyle/>
          <a:p>
            <a:r>
              <a:rPr lang="en-US" b="1" dirty="0" err="1" smtClean="0"/>
              <a:t>E.g</a:t>
            </a:r>
            <a:r>
              <a:rPr lang="en-US" b="1" dirty="0" smtClean="0"/>
              <a:t>: Systolic Hypertension in the Elderly Program Experiment (Cosgrove et al., 1999)</a:t>
            </a:r>
            <a:endParaRPr lang="en-US" b="1" dirty="0"/>
          </a:p>
        </p:txBody>
      </p:sp>
      <p:graphicFrame>
        <p:nvGraphicFramePr>
          <p:cNvPr id="17" name="Content Placeholder 16"/>
          <p:cNvGraphicFramePr>
            <a:graphicFrameLocks noGrp="1"/>
          </p:cNvGraphicFramePr>
          <p:nvPr>
            <p:ph sz="half" idx="31"/>
            <p:extLst>
              <p:ext uri="{D42A27DB-BD31-4B8C-83A1-F6EECF244321}">
                <p14:modId xmlns:p14="http://schemas.microsoft.com/office/powerpoint/2010/main" val="1333180854"/>
              </p:ext>
            </p:extLst>
          </p:nvPr>
        </p:nvGraphicFramePr>
        <p:xfrm>
          <a:off x="6342063" y="1703388"/>
          <a:ext cx="5470525"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16</a:t>
            </a:fld>
            <a:endParaRPr lang="en-US" dirty="0"/>
          </a:p>
        </p:txBody>
      </p:sp>
      <p:sp>
        <p:nvSpPr>
          <p:cNvPr id="7" name="Footer Placeholder 6"/>
          <p:cNvSpPr txBox="1">
            <a:spLocks/>
          </p:cNvSpPr>
          <p:nvPr/>
        </p:nvSpPr>
        <p:spPr>
          <a:xfrm>
            <a:off x="3933312" y="6005043"/>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1842904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Recruitment Issues</a:t>
            </a:r>
            <a:endParaRPr lang="en-US" dirty="0"/>
          </a:p>
        </p:txBody>
      </p:sp>
      <p:sp>
        <p:nvSpPr>
          <p:cNvPr id="8" name="Content Placeholder 7"/>
          <p:cNvSpPr>
            <a:spLocks noGrp="1"/>
          </p:cNvSpPr>
          <p:nvPr>
            <p:ph sz="quarter" idx="31"/>
          </p:nvPr>
        </p:nvSpPr>
        <p:spPr/>
        <p:txBody>
          <a:bodyPr/>
          <a:lstStyle/>
          <a:p>
            <a:pPr marL="0" indent="0"/>
            <a:r>
              <a:rPr lang="en-US" sz="2800" dirty="0" smtClean="0"/>
              <a:t>To locate participants, experimenter can use:</a:t>
            </a:r>
          </a:p>
          <a:p>
            <a:pPr marL="457200" indent="-457200">
              <a:buFont typeface="+mj-lt"/>
              <a:buAutoNum type="arabicPeriod"/>
            </a:pPr>
            <a:r>
              <a:rPr lang="en-US" sz="2400" dirty="0" err="1" smtClean="0"/>
              <a:t>Preexperimental</a:t>
            </a:r>
            <a:r>
              <a:rPr lang="en-US" sz="2400" dirty="0" smtClean="0"/>
              <a:t> surveys to locate and characterize potential participants</a:t>
            </a:r>
          </a:p>
          <a:p>
            <a:pPr marL="457200" indent="-457200">
              <a:buFont typeface="+mj-lt"/>
              <a:buAutoNum type="arabicPeriod"/>
            </a:pPr>
            <a:r>
              <a:rPr lang="en-US" sz="2400" dirty="0" smtClean="0"/>
              <a:t>Pipeline studies to follow what happens to them over time</a:t>
            </a:r>
          </a:p>
          <a:p>
            <a:pPr marL="457200" indent="-457200">
              <a:buFont typeface="+mj-lt"/>
              <a:buAutoNum type="arabicPeriod"/>
            </a:pPr>
            <a:r>
              <a:rPr lang="en-US" sz="2400" dirty="0" smtClean="0"/>
              <a:t>Pilot tests to the solicitation procedures to see </a:t>
            </a:r>
            <a:r>
              <a:rPr lang="en-US" sz="2400" dirty="0" err="1" smtClean="0"/>
              <a:t>whowill</a:t>
            </a:r>
            <a:r>
              <a:rPr lang="en-US" sz="2400" dirty="0" smtClean="0"/>
              <a:t> learn about the experiment and who will attend if eligible</a:t>
            </a:r>
          </a:p>
          <a:p>
            <a:pPr marL="457200" indent="-457200">
              <a:buFont typeface="+mj-lt"/>
              <a:buAutoNum type="arabicPeriod"/>
            </a:pPr>
            <a:r>
              <a:rPr lang="en-US" sz="2400" dirty="0" smtClean="0"/>
              <a:t>Trained outreach specialists skilled in communicating and generating interest about a program</a:t>
            </a:r>
          </a:p>
          <a:p>
            <a:pPr marL="457200" indent="-457200">
              <a:buFont typeface="+mj-lt"/>
              <a:buAutoNum type="arabicPeriod"/>
            </a:pPr>
            <a:r>
              <a:rPr lang="en-US" sz="2400" dirty="0" smtClean="0"/>
              <a:t>Intake specialists who aggressively recruit potential participants</a:t>
            </a:r>
          </a:p>
          <a:p>
            <a:pPr marL="457200" indent="-457200">
              <a:buFont typeface="+mj-lt"/>
              <a:buAutoNum type="arabicPeriod"/>
            </a:pPr>
            <a:r>
              <a:rPr lang="en-US" sz="2400" dirty="0" smtClean="0"/>
              <a:t>Efforts to learn what features of the intervention cause people to decline enrollment</a:t>
            </a:r>
            <a:endParaRPr lang="en-US" sz="2000" dirty="0"/>
          </a:p>
        </p:txBody>
      </p:sp>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17</a:t>
            </a:fld>
            <a:endParaRPr lang="en-US" dirty="0"/>
          </a:p>
        </p:txBody>
      </p:sp>
      <p:sp>
        <p:nvSpPr>
          <p:cNvPr id="5"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498108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Recruitment Issues</a:t>
            </a:r>
            <a:endParaRPr lang="en-US" dirty="0"/>
          </a:p>
        </p:txBody>
      </p:sp>
      <p:sp>
        <p:nvSpPr>
          <p:cNvPr id="8" name="Content Placeholder 7"/>
          <p:cNvSpPr>
            <a:spLocks noGrp="1"/>
          </p:cNvSpPr>
          <p:nvPr>
            <p:ph sz="quarter" idx="31"/>
          </p:nvPr>
        </p:nvSpPr>
        <p:spPr/>
        <p:txBody>
          <a:bodyPr/>
          <a:lstStyle/>
          <a:p>
            <a:pPr marL="0" indent="0"/>
            <a:r>
              <a:rPr lang="en-US" sz="2800" dirty="0" smtClean="0"/>
              <a:t>If the number of eligible participants is low, experimenters can:</a:t>
            </a:r>
          </a:p>
          <a:p>
            <a:pPr marL="457200" indent="-457200">
              <a:buFont typeface="+mj-lt"/>
              <a:buAutoNum type="arabicPeriod"/>
            </a:pPr>
            <a:r>
              <a:rPr lang="en-US" sz="2400" dirty="0" smtClean="0"/>
              <a:t>Extend the time frame of the experiment (resources, willingness)</a:t>
            </a:r>
          </a:p>
          <a:p>
            <a:pPr marL="457200" indent="-457200">
              <a:buFont typeface="+mj-lt"/>
              <a:buAutoNum type="arabicPeriod"/>
            </a:pPr>
            <a:r>
              <a:rPr lang="en-US" sz="2400" dirty="0" smtClean="0"/>
              <a:t>Intensify efforts to locate more participants (resources)</a:t>
            </a:r>
          </a:p>
          <a:p>
            <a:pPr marL="457200" indent="-457200">
              <a:buFont typeface="+mj-lt"/>
              <a:buAutoNum type="arabicPeriod"/>
            </a:pPr>
            <a:r>
              <a:rPr lang="en-US" sz="2400" dirty="0" smtClean="0"/>
              <a:t>Alter eligibility requirements (validity, treatment-eligibility interactions)</a:t>
            </a:r>
          </a:p>
          <a:p>
            <a:pPr marL="457200" indent="-457200">
              <a:buFont typeface="+mj-lt"/>
              <a:buAutoNum type="arabicPeriod"/>
            </a:pPr>
            <a:r>
              <a:rPr lang="en-US" sz="2400" dirty="0" smtClean="0"/>
              <a:t>Reduce number of participants assigned to treatment (power analyses)</a:t>
            </a:r>
          </a:p>
          <a:p>
            <a:pPr marL="457200" indent="-457200">
              <a:buFont typeface="+mj-lt"/>
              <a:buAutoNum type="arabicPeriod"/>
            </a:pPr>
            <a:r>
              <a:rPr lang="en-US" sz="2400" dirty="0" smtClean="0"/>
              <a:t>Terminate the experiment</a:t>
            </a:r>
          </a:p>
        </p:txBody>
      </p:sp>
      <p:sp>
        <p:nvSpPr>
          <p:cNvPr id="6" name="Slide Number Placeholder 5"/>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18</a:t>
            </a:fld>
            <a:endParaRPr lang="en-US" dirty="0"/>
          </a:p>
        </p:txBody>
      </p:sp>
      <p:sp>
        <p:nvSpPr>
          <p:cNvPr id="5"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2794079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Recruitment Issues</a:t>
            </a:r>
            <a:endParaRPr lang="en-US" dirty="0"/>
          </a:p>
        </p:txBody>
      </p:sp>
      <p:sp>
        <p:nvSpPr>
          <p:cNvPr id="3" name="Subtitle 2"/>
          <p:cNvSpPr>
            <a:spLocks noGrp="1"/>
          </p:cNvSpPr>
          <p:nvPr>
            <p:ph type="subTitle" idx="13"/>
          </p:nvPr>
        </p:nvSpPr>
        <p:spPr/>
        <p:txBody>
          <a:bodyPr/>
          <a:lstStyle/>
          <a:p>
            <a:r>
              <a:rPr lang="en-US" dirty="0" smtClean="0"/>
              <a:t>Eligibility decisions and awareness of randomization procedures (</a:t>
            </a:r>
            <a:r>
              <a:rPr lang="en-US" dirty="0" err="1" smtClean="0"/>
              <a:t>Dunford</a:t>
            </a:r>
            <a:r>
              <a:rPr lang="en-US" dirty="0" smtClean="0"/>
              <a:t>, 1990)</a:t>
            </a:r>
            <a:endParaRPr lang="en-US" dirty="0"/>
          </a:p>
        </p:txBody>
      </p:sp>
      <p:sp>
        <p:nvSpPr>
          <p:cNvPr id="4" name="Content Placeholder 3"/>
          <p:cNvSpPr>
            <a:spLocks noGrp="1"/>
          </p:cNvSpPr>
          <p:nvPr>
            <p:ph sz="half" idx="30"/>
          </p:nvPr>
        </p:nvSpPr>
        <p:spPr/>
        <p:txBody>
          <a:bodyPr/>
          <a:lstStyle/>
          <a:p>
            <a:r>
              <a:rPr lang="en-US" dirty="0" smtClean="0"/>
              <a:t>Police response to misdemeanor domestic disturbance calls was randomly assigned to advice, separate or arrest</a:t>
            </a:r>
          </a:p>
          <a:p>
            <a:r>
              <a:rPr lang="en-US" dirty="0" smtClean="0"/>
              <a:t>Police officers had the responsibility to judge if a case met experiment eligibility criteria</a:t>
            </a:r>
          </a:p>
          <a:p>
            <a:r>
              <a:rPr lang="en-US" dirty="0" smtClean="0"/>
              <a:t>Police and city officials were concerned about lawsuits for false arrest or failure to arrest in the presence of probable cause.</a:t>
            </a:r>
          </a:p>
          <a:p>
            <a:r>
              <a:rPr lang="en-US" dirty="0" smtClean="0">
                <a:solidFill>
                  <a:srgbClr val="00B050"/>
                </a:solidFill>
              </a:rPr>
              <a:t>How may this affect internal and externa validity of experiment results?</a:t>
            </a:r>
          </a:p>
          <a:p>
            <a:r>
              <a:rPr lang="en-US" dirty="0" smtClean="0"/>
              <a:t>“Separating eligibility and recruitment judgment from assignment process would help” (</a:t>
            </a:r>
            <a:r>
              <a:rPr lang="en-US" dirty="0" err="1" smtClean="0"/>
              <a:t>Shadish</a:t>
            </a:r>
            <a:r>
              <a:rPr lang="en-US" dirty="0" smtClean="0"/>
              <a:t> et al., 2002)</a:t>
            </a:r>
          </a:p>
          <a:p>
            <a:endParaRPr lang="en-US" dirty="0"/>
          </a:p>
        </p:txBody>
      </p:sp>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19</a:t>
            </a:fld>
            <a:endParaRPr lang="en-US" dirty="0"/>
          </a:p>
        </p:txBody>
      </p:sp>
      <p:sp>
        <p:nvSpPr>
          <p:cNvPr id="7"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9711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58;g105de851017_0_119"/>
          <p:cNvPicPr preferRelativeResize="0"/>
          <p:nvPr/>
        </p:nvPicPr>
        <p:blipFill rotWithShape="1">
          <a:blip r:embed="rId3">
            <a:alphaModFix/>
          </a:blip>
          <a:srcRect/>
          <a:stretch/>
        </p:blipFill>
        <p:spPr>
          <a:xfrm flipH="1">
            <a:off x="4674717" y="3399181"/>
            <a:ext cx="2842566" cy="2844000"/>
          </a:xfrm>
          <a:prstGeom prst="rect">
            <a:avLst/>
          </a:prstGeom>
          <a:noFill/>
          <a:ln>
            <a:noFill/>
          </a:ln>
        </p:spPr>
      </p:pic>
      <p:sp>
        <p:nvSpPr>
          <p:cNvPr id="2" name="Title 1"/>
          <p:cNvSpPr>
            <a:spLocks noGrp="1"/>
          </p:cNvSpPr>
          <p:nvPr>
            <p:ph type="title"/>
          </p:nvPr>
        </p:nvSpPr>
        <p:spPr/>
        <p:txBody>
          <a:bodyPr/>
          <a:lstStyle/>
          <a:p>
            <a:r>
              <a:rPr lang="en-US" dirty="0" smtClean="0"/>
              <a:t>Last session’s take-away messages</a:t>
            </a:r>
            <a:endParaRPr lang="en-US" dirty="0"/>
          </a:p>
        </p:txBody>
      </p:sp>
      <p:sp>
        <p:nvSpPr>
          <p:cNvPr id="3" name="Content Placeholder 2"/>
          <p:cNvSpPr>
            <a:spLocks noGrp="1"/>
          </p:cNvSpPr>
          <p:nvPr>
            <p:ph sz="quarter" idx="31"/>
          </p:nvPr>
        </p:nvSpPr>
        <p:spPr>
          <a:xfrm>
            <a:off x="380168" y="1180008"/>
            <a:ext cx="11431664" cy="2833992"/>
          </a:xfrm>
        </p:spPr>
        <p:txBody>
          <a:bodyPr anchor="ctr"/>
          <a:lstStyle/>
          <a:p>
            <a:pPr marL="285750" indent="-285750">
              <a:buFont typeface="Arial" panose="020B0604020202020204" pitchFamily="34" charset="0"/>
              <a:buChar char="•"/>
            </a:pPr>
            <a:r>
              <a:rPr lang="en-US" sz="2000" dirty="0"/>
              <a:t>Group comparisons are, in general, “fruitless comparisons” due to selection bias.</a:t>
            </a:r>
          </a:p>
          <a:p>
            <a:pPr marL="285750" indent="-285750">
              <a:buFont typeface="Arial" panose="020B0604020202020204" pitchFamily="34" charset="0"/>
              <a:buChar char="•"/>
            </a:pPr>
            <a:r>
              <a:rPr lang="en-US" sz="2000" dirty="0"/>
              <a:t>Randomized Control Trials allow us to get rid of selection bias but require samples to be representative and large enough.</a:t>
            </a:r>
          </a:p>
          <a:p>
            <a:pPr marL="285750" indent="-285750">
              <a:buFont typeface="Arial" panose="020B0604020202020204" pitchFamily="34" charset="0"/>
              <a:buChar char="•"/>
            </a:pPr>
            <a:r>
              <a:rPr lang="en-US" sz="2000" dirty="0"/>
              <a:t>Even after a “successful” RCT, we have to be aware of possible threats to validity</a:t>
            </a:r>
            <a:r>
              <a:rPr lang="en-US" sz="2000" dirty="0" smtClean="0"/>
              <a:t>.</a:t>
            </a:r>
            <a:endParaRPr lang="en-US" sz="20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a:t>
            </a:fld>
            <a:endParaRPr lang="en-US" dirty="0"/>
          </a:p>
        </p:txBody>
      </p:sp>
    </p:spTree>
    <p:extLst>
      <p:ext uri="{BB962C8B-B14F-4D97-AF65-F5344CB8AC3E}">
        <p14:creationId xmlns:p14="http://schemas.microsoft.com/office/powerpoint/2010/main" val="4070130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Methods of Randomization</a:t>
            </a:r>
            <a:endParaRPr lang="en-US" dirty="0"/>
          </a:p>
        </p:txBody>
      </p:sp>
      <p:sp>
        <p:nvSpPr>
          <p:cNvPr id="10" name="Subtitle 9"/>
          <p:cNvSpPr>
            <a:spLocks noGrp="1"/>
          </p:cNvSpPr>
          <p:nvPr>
            <p:ph type="subTitle" idx="13"/>
          </p:nvPr>
        </p:nvSpPr>
        <p:spPr/>
        <p:txBody>
          <a:bodyPr/>
          <a:lstStyle/>
          <a:p>
            <a:r>
              <a:rPr lang="en-US" dirty="0" smtClean="0"/>
              <a:t>Simple Random Assignment</a:t>
            </a:r>
            <a:endParaRPr lang="en-US" dirty="0"/>
          </a:p>
        </p:txBody>
      </p:sp>
      <p:sp>
        <p:nvSpPr>
          <p:cNvPr id="11" name="Content Placeholder 10"/>
          <p:cNvSpPr>
            <a:spLocks noGrp="1"/>
          </p:cNvSpPr>
          <p:nvPr>
            <p:ph sz="half" idx="29"/>
          </p:nvPr>
        </p:nvSpPr>
        <p:spPr/>
        <p:txBody>
          <a:bodyPr/>
          <a:lstStyle/>
          <a:p>
            <a:r>
              <a:rPr lang="en-US" sz="2000" dirty="0" smtClean="0"/>
              <a:t>Toss of a coin, roll of a die, shuffled cards, spinners, roulette wheels, urns filled with numbered balls… “When implemented properly, these easily understood and publicly transparent procedures result in perfectly good random assignments.”</a:t>
            </a:r>
          </a:p>
          <a:p>
            <a:r>
              <a:rPr lang="en-US" sz="2000" dirty="0" smtClean="0"/>
              <a:t>Drawbacks:</a:t>
            </a:r>
          </a:p>
          <a:p>
            <a:pPr lvl="1"/>
            <a:r>
              <a:rPr lang="en-US" sz="1800" dirty="0" smtClean="0"/>
              <a:t>Physical structure of device</a:t>
            </a:r>
          </a:p>
          <a:p>
            <a:pPr lvl="1"/>
            <a:r>
              <a:rPr lang="en-US" sz="1800" dirty="0" smtClean="0"/>
              <a:t>Systematic behavior by experimenters</a:t>
            </a:r>
          </a:p>
          <a:p>
            <a:r>
              <a:rPr lang="en-US" sz="2000" dirty="0" smtClean="0"/>
              <a:t>Alternatives:</a:t>
            </a:r>
          </a:p>
          <a:p>
            <a:pPr lvl="1"/>
            <a:r>
              <a:rPr lang="en-US" sz="1800" dirty="0" smtClean="0"/>
              <a:t>Using tables of random numbers</a:t>
            </a:r>
          </a:p>
          <a:p>
            <a:pPr lvl="1"/>
            <a:r>
              <a:rPr lang="en-US" sz="1800" dirty="0" smtClean="0"/>
              <a:t>Generate one’s own list of random numbers</a:t>
            </a:r>
          </a:p>
        </p:txBody>
      </p:sp>
      <p:pic>
        <p:nvPicPr>
          <p:cNvPr id="16" name="Content Placeholder 15"/>
          <p:cNvPicPr>
            <a:picLocks noGrp="1" noChangeAspect="1"/>
          </p:cNvPicPr>
          <p:nvPr>
            <p:ph sz="half" idx="31"/>
          </p:nvPr>
        </p:nvPicPr>
        <p:blipFill>
          <a:blip r:embed="rId2"/>
          <a:stretch>
            <a:fillRect/>
          </a:stretch>
        </p:blipFill>
        <p:spPr>
          <a:xfrm>
            <a:off x="6146800" y="713084"/>
            <a:ext cx="3471346" cy="3482996"/>
          </a:xfrm>
          <a:prstGeom prst="rect">
            <a:avLst/>
          </a:prstGeom>
          <a:ln>
            <a:noFill/>
          </a:ln>
          <a:effectLst>
            <a:outerShdw blurRad="292100" dist="139700" dir="2700000" algn="tl" rotWithShape="0">
              <a:srgbClr val="333333">
                <a:alpha val="65000"/>
              </a:srgbClr>
            </a:outerShdw>
          </a:effectLst>
        </p:spPr>
      </p:pic>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20</a:t>
            </a:fld>
            <a:endParaRPr lang="en-US" dirty="0"/>
          </a:p>
        </p:txBody>
      </p:sp>
      <p:sp>
        <p:nvSpPr>
          <p:cNvPr id="14" name="Content Placeholder 11"/>
          <p:cNvSpPr txBox="1">
            <a:spLocks/>
          </p:cNvSpPr>
          <p:nvPr/>
        </p:nvSpPr>
        <p:spPr>
          <a:xfrm>
            <a:off x="8374108" y="3018256"/>
            <a:ext cx="3217817" cy="3040345"/>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5" name="Picture 14"/>
          <p:cNvPicPr>
            <a:picLocks noChangeAspect="1"/>
          </p:cNvPicPr>
          <p:nvPr/>
        </p:nvPicPr>
        <p:blipFill>
          <a:blip r:embed="rId3"/>
          <a:stretch>
            <a:fillRect/>
          </a:stretch>
        </p:blipFill>
        <p:spPr>
          <a:xfrm>
            <a:off x="7199842" y="4026601"/>
            <a:ext cx="4392083" cy="2032000"/>
          </a:xfrm>
          <a:prstGeom prst="rect">
            <a:avLst/>
          </a:prstGeom>
          <a:ln>
            <a:noFill/>
          </a:ln>
          <a:effectLst>
            <a:outerShdw blurRad="292100" dist="139700" dir="2700000" algn="tl" rotWithShape="0">
              <a:srgbClr val="333333">
                <a:alpha val="65000"/>
              </a:srgbClr>
            </a:outerShdw>
          </a:effectLst>
        </p:spPr>
      </p:pic>
      <p:sp>
        <p:nvSpPr>
          <p:cNvPr id="12" name="Footer Placeholder 6"/>
          <p:cNvSpPr txBox="1">
            <a:spLocks/>
          </p:cNvSpPr>
          <p:nvPr/>
        </p:nvSpPr>
        <p:spPr>
          <a:xfrm>
            <a:off x="4272728" y="6005043"/>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1553374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31"/>
          </p:nvPr>
        </p:nvPicPr>
        <p:blipFill>
          <a:blip r:embed="rId2"/>
          <a:stretch>
            <a:fillRect/>
          </a:stretch>
        </p:blipFill>
        <p:spPr>
          <a:xfrm>
            <a:off x="5983484" y="1121686"/>
            <a:ext cx="5828348" cy="4491955"/>
          </a:xfrm>
          <a:prstGeom prst="rect">
            <a:avLst/>
          </a:prstGeom>
        </p:spPr>
      </p:pic>
      <p:sp>
        <p:nvSpPr>
          <p:cNvPr id="9" name="Title 8"/>
          <p:cNvSpPr>
            <a:spLocks noGrp="1"/>
          </p:cNvSpPr>
          <p:nvPr>
            <p:ph type="title"/>
          </p:nvPr>
        </p:nvSpPr>
        <p:spPr/>
        <p:txBody>
          <a:bodyPr/>
          <a:lstStyle/>
          <a:p>
            <a:r>
              <a:rPr lang="en-US" dirty="0" smtClean="0"/>
              <a:t>Methods of Randomization</a:t>
            </a:r>
            <a:endParaRPr lang="en-US" dirty="0"/>
          </a:p>
        </p:txBody>
      </p:sp>
      <p:sp>
        <p:nvSpPr>
          <p:cNvPr id="10" name="Subtitle 9"/>
          <p:cNvSpPr>
            <a:spLocks noGrp="1"/>
          </p:cNvSpPr>
          <p:nvPr>
            <p:ph type="subTitle" idx="13"/>
          </p:nvPr>
        </p:nvSpPr>
        <p:spPr/>
        <p:txBody>
          <a:bodyPr/>
          <a:lstStyle/>
          <a:p>
            <a:r>
              <a:rPr lang="en-US" dirty="0" smtClean="0"/>
              <a:t>Restricted Random Assignment to Force Equal Sample Sizes</a:t>
            </a:r>
            <a:endParaRPr lang="en-US" dirty="0"/>
          </a:p>
        </p:txBody>
      </p:sp>
      <p:sp>
        <p:nvSpPr>
          <p:cNvPr id="11" name="Content Placeholder 10"/>
          <p:cNvSpPr>
            <a:spLocks noGrp="1"/>
          </p:cNvSpPr>
          <p:nvPr>
            <p:ph sz="half" idx="29"/>
          </p:nvPr>
        </p:nvSpPr>
        <p:spPr/>
        <p:txBody>
          <a:bodyPr/>
          <a:lstStyle/>
          <a:p>
            <a:r>
              <a:rPr lang="en-US" sz="2000" dirty="0" smtClean="0"/>
              <a:t>Unequal sample sizes can complicate the estimation of effects, make the statistical analysis more sensitive to heteroscedasticity, and jeopardize power.</a:t>
            </a:r>
          </a:p>
          <a:p>
            <a:r>
              <a:rPr lang="en-US" sz="2000" dirty="0" smtClean="0"/>
              <a:t>Researches should probably avoid simple random assignment with total sample sizes less than 200.</a:t>
            </a:r>
          </a:p>
          <a:p>
            <a:r>
              <a:rPr lang="en-US" sz="2000" dirty="0" smtClean="0"/>
              <a:t>Methods to equalize sample sizes across conditions:</a:t>
            </a:r>
          </a:p>
          <a:p>
            <a:pPr lvl="1"/>
            <a:r>
              <a:rPr lang="en-US" sz="1800" dirty="0" smtClean="0"/>
              <a:t>Randomize within groups</a:t>
            </a:r>
          </a:p>
          <a:p>
            <a:pPr lvl="1"/>
            <a:r>
              <a:rPr lang="en-US" sz="1800" dirty="0" smtClean="0"/>
              <a:t>Adaptive assignment design</a:t>
            </a:r>
          </a:p>
          <a:p>
            <a:pPr lvl="1"/>
            <a:r>
              <a:rPr lang="en-US" sz="1800" dirty="0" smtClean="0"/>
              <a:t>Start with SRA, finish assigning to planned share </a:t>
            </a:r>
            <a:r>
              <a:rPr lang="en-US" sz="1800" dirty="0" smtClean="0">
                <a:solidFill>
                  <a:srgbClr val="00B050"/>
                </a:solidFill>
              </a:rPr>
              <a:t>(problem?)</a:t>
            </a:r>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21</a:t>
            </a:fld>
            <a:endParaRPr lang="en-US" dirty="0"/>
          </a:p>
        </p:txBody>
      </p:sp>
      <p:sp>
        <p:nvSpPr>
          <p:cNvPr id="14" name="Content Placeholder 11"/>
          <p:cNvSpPr txBox="1">
            <a:spLocks/>
          </p:cNvSpPr>
          <p:nvPr/>
        </p:nvSpPr>
        <p:spPr>
          <a:xfrm>
            <a:off x="8374108" y="3018256"/>
            <a:ext cx="3217817" cy="3040345"/>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Box 3"/>
          <p:cNvSpPr txBox="1"/>
          <p:nvPr/>
        </p:nvSpPr>
        <p:spPr>
          <a:xfrm>
            <a:off x="5983484" y="5819315"/>
            <a:ext cx="5828348" cy="230832"/>
          </a:xfrm>
          <a:prstGeom prst="rect">
            <a:avLst/>
          </a:prstGeom>
          <a:noFill/>
        </p:spPr>
        <p:txBody>
          <a:bodyPr wrap="square" rtlCol="0">
            <a:spAutoFit/>
          </a:bodyPr>
          <a:lstStyle/>
          <a:p>
            <a:pPr algn="r"/>
            <a:r>
              <a:rPr lang="en-US" dirty="0" smtClean="0"/>
              <a:t>Source: </a:t>
            </a:r>
            <a:r>
              <a:rPr lang="en-US" dirty="0" smtClean="0">
                <a:hlinkClick r:id="rId3"/>
              </a:rPr>
              <a:t>Angus, D. C. et al. (2019)</a:t>
            </a:r>
            <a:r>
              <a:rPr lang="en-US" dirty="0" smtClean="0"/>
              <a:t>.</a:t>
            </a:r>
            <a:endParaRPr lang="en-US" i="1" dirty="0"/>
          </a:p>
        </p:txBody>
      </p:sp>
      <p:sp>
        <p:nvSpPr>
          <p:cNvPr id="12" name="Footer Placeholder 6"/>
          <p:cNvSpPr txBox="1">
            <a:spLocks/>
          </p:cNvSpPr>
          <p:nvPr/>
        </p:nvSpPr>
        <p:spPr>
          <a:xfrm>
            <a:off x="4348042" y="6005043"/>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292695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Methods of Randomization</a:t>
            </a:r>
            <a:endParaRPr lang="en-US" dirty="0"/>
          </a:p>
        </p:txBody>
      </p:sp>
      <p:sp>
        <p:nvSpPr>
          <p:cNvPr id="10" name="Subtitle 9"/>
          <p:cNvSpPr>
            <a:spLocks noGrp="1"/>
          </p:cNvSpPr>
          <p:nvPr>
            <p:ph type="subTitle" idx="13"/>
          </p:nvPr>
        </p:nvSpPr>
        <p:spPr/>
        <p:txBody>
          <a:bodyPr/>
          <a:lstStyle/>
          <a:p>
            <a:r>
              <a:rPr lang="en-US" dirty="0" smtClean="0"/>
              <a:t>Restricted Random Assignment to Force Unequal Sample Sizes</a:t>
            </a:r>
            <a:endParaRPr lang="en-US" dirty="0"/>
          </a:p>
        </p:txBody>
      </p:sp>
      <p:sp>
        <p:nvSpPr>
          <p:cNvPr id="11" name="Content Placeholder 10"/>
          <p:cNvSpPr>
            <a:spLocks noGrp="1"/>
          </p:cNvSpPr>
          <p:nvPr>
            <p:ph sz="half" idx="29"/>
          </p:nvPr>
        </p:nvSpPr>
        <p:spPr>
          <a:xfrm>
            <a:off x="380169" y="1704042"/>
            <a:ext cx="11211755" cy="4354559"/>
          </a:xfrm>
        </p:spPr>
        <p:txBody>
          <a:bodyPr/>
          <a:lstStyle/>
          <a:p>
            <a:r>
              <a:rPr lang="en-US" dirty="0" smtClean="0"/>
              <a:t>Procedurally, same processes than for equal sizes</a:t>
            </a:r>
          </a:p>
          <a:p>
            <a:r>
              <a:rPr lang="en-US" dirty="0" smtClean="0"/>
              <a:t> Unequal sample sizes are useful </a:t>
            </a:r>
            <a:r>
              <a:rPr lang="en-US" dirty="0" smtClean="0"/>
              <a:t>for </a:t>
            </a:r>
            <a:r>
              <a:rPr lang="en-US" dirty="0" smtClean="0"/>
              <a:t>two reasons:</a:t>
            </a:r>
          </a:p>
          <a:p>
            <a:pPr lvl="1"/>
            <a:r>
              <a:rPr lang="en-US" dirty="0" smtClean="0"/>
              <a:t>Statistical: Unequal assignment of observation to conditions can increase power to detect certain effects</a:t>
            </a:r>
          </a:p>
          <a:p>
            <a:pPr lvl="1"/>
            <a:r>
              <a:rPr lang="en-US" dirty="0" smtClean="0"/>
              <a:t>Practical:</a:t>
            </a:r>
          </a:p>
          <a:p>
            <a:pPr lvl="2"/>
            <a:r>
              <a:rPr lang="en-US" dirty="0" smtClean="0"/>
              <a:t>Resources</a:t>
            </a:r>
          </a:p>
          <a:p>
            <a:pPr lvl="2"/>
            <a:r>
              <a:rPr lang="en-US" dirty="0" smtClean="0"/>
              <a:t>Research question</a:t>
            </a:r>
          </a:p>
          <a:p>
            <a:pPr lvl="2"/>
            <a:r>
              <a:rPr lang="en-US" dirty="0" smtClean="0"/>
              <a:t>Ethical reasons</a:t>
            </a:r>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22</a:t>
            </a:fld>
            <a:endParaRPr lang="en-US" dirty="0"/>
          </a:p>
        </p:txBody>
      </p:sp>
      <p:sp>
        <p:nvSpPr>
          <p:cNvPr id="14" name="Content Placeholder 11"/>
          <p:cNvSpPr txBox="1">
            <a:spLocks/>
          </p:cNvSpPr>
          <p:nvPr/>
        </p:nvSpPr>
        <p:spPr>
          <a:xfrm>
            <a:off x="8374108" y="3018256"/>
            <a:ext cx="3217817" cy="3040345"/>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965320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Randomization</a:t>
            </a:r>
            <a:endParaRPr lang="en-US" dirty="0"/>
          </a:p>
        </p:txBody>
      </p:sp>
      <p:sp>
        <p:nvSpPr>
          <p:cNvPr id="11" name="Text Placeholder 10"/>
          <p:cNvSpPr>
            <a:spLocks noGrp="1"/>
          </p:cNvSpPr>
          <p:nvPr>
            <p:ph type="body" sz="quarter" idx="28"/>
          </p:nvPr>
        </p:nvSpPr>
        <p:spPr/>
        <p:txBody>
          <a:bodyPr/>
          <a:lstStyle/>
          <a:p>
            <a:r>
              <a:rPr lang="en-US" dirty="0" smtClean="0"/>
              <a:t>Batch Randomization</a:t>
            </a:r>
            <a:endParaRPr lang="en-US" dirty="0"/>
          </a:p>
        </p:txBody>
      </p:sp>
      <p:sp>
        <p:nvSpPr>
          <p:cNvPr id="12" name="Text Placeholder 11"/>
          <p:cNvSpPr>
            <a:spLocks noGrp="1"/>
          </p:cNvSpPr>
          <p:nvPr>
            <p:ph type="body" sz="quarter" idx="29"/>
          </p:nvPr>
        </p:nvSpPr>
        <p:spPr/>
        <p:txBody>
          <a:bodyPr/>
          <a:lstStyle/>
          <a:p>
            <a:r>
              <a:rPr lang="en-US" dirty="0" smtClean="0"/>
              <a:t>When the experimenter cannot wait to obtain a complete list of all patients before assigning them to conditions, e.g., cancer patients.</a:t>
            </a:r>
          </a:p>
          <a:p>
            <a:r>
              <a:rPr lang="en-US" dirty="0" smtClean="0"/>
              <a:t>Previously described procedures can all be adapted, but </a:t>
            </a:r>
            <a:r>
              <a:rPr lang="en-US" dirty="0" smtClean="0">
                <a:solidFill>
                  <a:srgbClr val="FF0000"/>
                </a:solidFill>
              </a:rPr>
              <a:t>keeping track of batches is essential </a:t>
            </a:r>
            <a:r>
              <a:rPr lang="en-US" dirty="0" smtClean="0"/>
              <a:t>for later analyses of differences over batches.</a:t>
            </a:r>
            <a:endParaRPr lang="en-US" dirty="0"/>
          </a:p>
        </p:txBody>
      </p:sp>
      <p:sp>
        <p:nvSpPr>
          <p:cNvPr id="5" name="Text Placeholder 4"/>
          <p:cNvSpPr>
            <a:spLocks noGrp="1"/>
          </p:cNvSpPr>
          <p:nvPr>
            <p:ph type="body" sz="quarter" idx="20"/>
          </p:nvPr>
        </p:nvSpPr>
        <p:spPr/>
        <p:txBody>
          <a:bodyPr/>
          <a:lstStyle/>
          <a:p>
            <a:r>
              <a:rPr lang="en-US" dirty="0" smtClean="0"/>
              <a:t>Trickle Randomization</a:t>
            </a:r>
            <a:endParaRPr lang="en-US" dirty="0"/>
          </a:p>
        </p:txBody>
      </p:sp>
      <p:sp>
        <p:nvSpPr>
          <p:cNvPr id="13" name="Text Placeholder 12"/>
          <p:cNvSpPr>
            <a:spLocks noGrp="1"/>
          </p:cNvSpPr>
          <p:nvPr>
            <p:ph type="body" sz="quarter" idx="32"/>
          </p:nvPr>
        </p:nvSpPr>
        <p:spPr/>
        <p:txBody>
          <a:bodyPr/>
          <a:lstStyle/>
          <a:p>
            <a:r>
              <a:rPr lang="en-US" dirty="0" smtClean="0"/>
              <a:t>When units trickle in slowly and must be assigned immediately for practical or ethical reasons, e.g., psychotherapy sessions.</a:t>
            </a:r>
          </a:p>
          <a:p>
            <a:r>
              <a:rPr lang="en-US" dirty="0" smtClean="0"/>
              <a:t>Fixed proportion of units are randomly assigned to conditions based on expected proportion of treatment group.</a:t>
            </a:r>
          </a:p>
          <a:p>
            <a:pPr lvl="1"/>
            <a:r>
              <a:rPr lang="en-US" dirty="0" smtClean="0"/>
              <a:t>That is, requires to have information about “trickle” process, e.g., medical study.</a:t>
            </a:r>
          </a:p>
        </p:txBody>
      </p:sp>
      <p:sp>
        <p:nvSpPr>
          <p:cNvPr id="7" name="Text Placeholder 6"/>
          <p:cNvSpPr>
            <a:spLocks noGrp="1"/>
          </p:cNvSpPr>
          <p:nvPr>
            <p:ph type="body" sz="quarter" idx="18"/>
          </p:nvPr>
        </p:nvSpPr>
        <p:spPr/>
        <p:txBody>
          <a:bodyPr/>
          <a:lstStyle/>
          <a:p>
            <a:r>
              <a:rPr lang="en-US" dirty="0" smtClean="0"/>
              <a:t>Haphazard Assignment</a:t>
            </a:r>
            <a:endParaRPr lang="en-US" dirty="0"/>
          </a:p>
        </p:txBody>
      </p:sp>
      <p:sp>
        <p:nvSpPr>
          <p:cNvPr id="14" name="Text Placeholder 13"/>
          <p:cNvSpPr>
            <a:spLocks noGrp="1"/>
          </p:cNvSpPr>
          <p:nvPr>
            <p:ph type="body" sz="quarter" idx="33"/>
          </p:nvPr>
        </p:nvSpPr>
        <p:spPr/>
        <p:txBody>
          <a:bodyPr/>
          <a:lstStyle/>
          <a:p>
            <a:r>
              <a:rPr lang="en-US" dirty="0" smtClean="0"/>
              <a:t>Not formally random, but has no obvious bias.</a:t>
            </a:r>
          </a:p>
          <a:p>
            <a:r>
              <a:rPr lang="en-US" dirty="0" smtClean="0"/>
              <a:t>“Some haphazard procedures approximate random assignment reasonably well, and when [the latter] is not feasible, they may be a good choice”, e.g., using ID.</a:t>
            </a:r>
          </a:p>
          <a:p>
            <a:r>
              <a:rPr lang="en-US" dirty="0" smtClean="0"/>
              <a:t>We should be aware of potential systematic differences across groups that may be generated, e.g., morning people-afternoon people.</a:t>
            </a:r>
            <a:endParaRPr lang="en-US" dirty="0"/>
          </a:p>
        </p:txBody>
      </p:sp>
      <p:sp>
        <p:nvSpPr>
          <p:cNvPr id="10" name="Slide Number Placeholder 9"/>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23</a:t>
            </a:fld>
            <a:endParaRPr lang="en-US" dirty="0"/>
          </a:p>
        </p:txBody>
      </p:sp>
      <p:sp>
        <p:nvSpPr>
          <p:cNvPr id="19"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5198327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in Pretest Means</a:t>
            </a:r>
            <a:endParaRPr lang="en-US" dirty="0"/>
          </a:p>
        </p:txBody>
      </p:sp>
      <p:sp>
        <p:nvSpPr>
          <p:cNvPr id="3" name="Content Placeholder 2"/>
          <p:cNvSpPr>
            <a:spLocks noGrp="1"/>
          </p:cNvSpPr>
          <p:nvPr>
            <p:ph sz="quarter" idx="31"/>
          </p:nvPr>
        </p:nvSpPr>
        <p:spPr/>
        <p:txBody>
          <a:bodyPr anchor="ctr"/>
          <a:lstStyle/>
          <a:p>
            <a:pPr marL="342900" indent="-342900">
              <a:buFont typeface="Arial" panose="020B0604020202020204" pitchFamily="34" charset="0"/>
              <a:buChar char="•"/>
            </a:pPr>
            <a:r>
              <a:rPr lang="en-US" sz="2400" dirty="0" smtClean="0"/>
              <a:t>“we expect that the fewer the number of participants assigned to conditions, the larger are the difference in pretest means that may be found.”</a:t>
            </a:r>
          </a:p>
          <a:p>
            <a:pPr marL="903296" lvl="1" indent="-342900"/>
            <a:r>
              <a:rPr lang="en-US" sz="2400" dirty="0" smtClean="0"/>
              <a:t>Law of Large Numbers</a:t>
            </a:r>
          </a:p>
          <a:p>
            <a:pPr marL="342900" indent="-342900">
              <a:buFont typeface="Arial" panose="020B0604020202020204" pitchFamily="34" charset="0"/>
              <a:buChar char="•"/>
            </a:pPr>
            <a:r>
              <a:rPr lang="en-US" sz="2400" dirty="0" smtClean="0"/>
              <a:t>If pretest mean differ, results have to be interpret in the light of possible intercepts</a:t>
            </a:r>
            <a:endParaRPr lang="en-US" sz="24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24</a:t>
            </a:fld>
            <a:endParaRPr lang="en-US" dirty="0"/>
          </a:p>
        </p:txBody>
      </p:sp>
      <p:sp>
        <p:nvSpPr>
          <p:cNvPr id="6"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3073894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in Pretest Means</a:t>
            </a:r>
            <a:endParaRPr lang="en-US" dirty="0"/>
          </a:p>
        </p:txBody>
      </p:sp>
      <p:sp>
        <p:nvSpPr>
          <p:cNvPr id="3" name="Text Placeholder 2"/>
          <p:cNvSpPr>
            <a:spLocks noGrp="1"/>
          </p:cNvSpPr>
          <p:nvPr>
            <p:ph type="body" sz="quarter" idx="28"/>
          </p:nvPr>
        </p:nvSpPr>
        <p:spPr/>
        <p:txBody>
          <a:bodyPr/>
          <a:lstStyle/>
          <a:p>
            <a:r>
              <a:rPr lang="en-US" dirty="0" smtClean="0"/>
              <a:t>Re-randomization</a:t>
            </a:r>
            <a:endParaRPr lang="en-US" dirty="0"/>
          </a:p>
        </p:txBody>
      </p:sp>
      <p:sp>
        <p:nvSpPr>
          <p:cNvPr id="4" name="Text Placeholder 3"/>
          <p:cNvSpPr>
            <a:spLocks noGrp="1"/>
          </p:cNvSpPr>
          <p:nvPr>
            <p:ph type="body" sz="quarter" idx="29"/>
          </p:nvPr>
        </p:nvSpPr>
        <p:spPr/>
        <p:txBody>
          <a:bodyPr/>
          <a:lstStyle/>
          <a:p>
            <a:r>
              <a:rPr lang="en-US" dirty="0" smtClean="0"/>
              <a:t>Not ideal</a:t>
            </a:r>
          </a:p>
          <a:p>
            <a:r>
              <a:rPr lang="en-US" dirty="0" smtClean="0"/>
              <a:t>“Re-randomization makes standard hypothesis testing a bit more conservative, failing to detect real effects too often.”</a:t>
            </a:r>
          </a:p>
          <a:p>
            <a:r>
              <a:rPr lang="en-US" dirty="0" smtClean="0"/>
              <a:t>“Some methodologist do allow </a:t>
            </a:r>
            <a:r>
              <a:rPr lang="en-US" dirty="0" err="1" smtClean="0"/>
              <a:t>rerandomization</a:t>
            </a:r>
            <a:r>
              <a:rPr lang="en-US" dirty="0" smtClean="0"/>
              <a:t> if the criteria under which it will occur are specified in advance and if it is done prior to the start of the experiment.”</a:t>
            </a:r>
            <a:endParaRPr lang="en-US" dirty="0"/>
          </a:p>
        </p:txBody>
      </p:sp>
      <p:sp>
        <p:nvSpPr>
          <p:cNvPr id="6" name="Text Placeholder 5"/>
          <p:cNvSpPr>
            <a:spLocks noGrp="1"/>
          </p:cNvSpPr>
          <p:nvPr>
            <p:ph type="body" sz="quarter" idx="20"/>
          </p:nvPr>
        </p:nvSpPr>
        <p:spPr/>
        <p:txBody>
          <a:bodyPr/>
          <a:lstStyle/>
          <a:p>
            <a:r>
              <a:rPr lang="en-US" dirty="0" smtClean="0"/>
              <a:t>Matching and Stratifying</a:t>
            </a:r>
            <a:endParaRPr lang="en-US" dirty="0"/>
          </a:p>
        </p:txBody>
      </p:sp>
      <p:sp>
        <p:nvSpPr>
          <p:cNvPr id="7" name="Text Placeholder 6"/>
          <p:cNvSpPr>
            <a:spLocks noGrp="1"/>
          </p:cNvSpPr>
          <p:nvPr>
            <p:ph type="body" sz="quarter" idx="32"/>
          </p:nvPr>
        </p:nvSpPr>
        <p:spPr/>
        <p:txBody>
          <a:bodyPr/>
          <a:lstStyle/>
          <a:p>
            <a:r>
              <a:rPr lang="en-US" dirty="0" smtClean="0"/>
              <a:t>Units are matched or stratified before being randomly assigned to conditions.</a:t>
            </a:r>
          </a:p>
          <a:p>
            <a:pPr lvl="1"/>
            <a:r>
              <a:rPr lang="en-US" sz="1600" dirty="0" smtClean="0"/>
              <a:t>Matches: same number of units and conditions, e.g., pairs of men and women</a:t>
            </a:r>
          </a:p>
          <a:p>
            <a:pPr lvl="1"/>
            <a:r>
              <a:rPr lang="en-US" sz="1600" dirty="0" smtClean="0"/>
              <a:t>Strata: more units than conditions, e.g., participants from different areas</a:t>
            </a:r>
          </a:p>
          <a:p>
            <a:r>
              <a:rPr lang="en-US" dirty="0" smtClean="0"/>
              <a:t>Caveats: matching on variables completely unrelated to outcome produces little benefit at the cost of statistical power</a:t>
            </a:r>
          </a:p>
          <a:p>
            <a:r>
              <a:rPr lang="en-US" dirty="0" smtClean="0"/>
              <a:t>Good matching variable: pretest scores on outcome variable or highly correlated variable</a:t>
            </a:r>
            <a:endParaRPr lang="en-US" dirty="0"/>
          </a:p>
        </p:txBody>
      </p:sp>
      <p:sp>
        <p:nvSpPr>
          <p:cNvPr id="9" name="Text Placeholder 8"/>
          <p:cNvSpPr>
            <a:spLocks noGrp="1"/>
          </p:cNvSpPr>
          <p:nvPr>
            <p:ph type="body" sz="quarter" idx="18"/>
          </p:nvPr>
        </p:nvSpPr>
        <p:spPr/>
        <p:txBody>
          <a:bodyPr/>
          <a:lstStyle/>
          <a:p>
            <a:r>
              <a:rPr lang="en-US" dirty="0" smtClean="0"/>
              <a:t>Matching and ANCOVA</a:t>
            </a:r>
            <a:endParaRPr lang="en-US" dirty="0"/>
          </a:p>
        </p:txBody>
      </p:sp>
      <p:sp>
        <p:nvSpPr>
          <p:cNvPr id="10" name="Text Placeholder 9"/>
          <p:cNvSpPr>
            <a:spLocks noGrp="1"/>
          </p:cNvSpPr>
          <p:nvPr>
            <p:ph type="body" sz="quarter" idx="33"/>
          </p:nvPr>
        </p:nvSpPr>
        <p:spPr/>
        <p:txBody>
          <a:bodyPr/>
          <a:lstStyle/>
          <a:p>
            <a:r>
              <a:rPr lang="en-US" dirty="0" smtClean="0"/>
              <a:t>ANCOVA is especially useful to adjust for variables that were not used for matching because their correlation with outcome was not anticipated or because it was too logistically complex to match on all variables.</a:t>
            </a:r>
          </a:p>
          <a:p>
            <a:pPr lvl="1"/>
            <a:r>
              <a:rPr lang="en-US" dirty="0" smtClean="0"/>
              <a:t>Idea is to identify good control variables</a:t>
            </a:r>
          </a:p>
          <a:p>
            <a:pPr lvl="1"/>
            <a:r>
              <a:rPr lang="en-US" dirty="0" smtClean="0"/>
              <a:t>More about control variables in the next session!</a:t>
            </a:r>
            <a:endParaRPr lang="en-US" dirty="0"/>
          </a:p>
        </p:txBody>
      </p:sp>
      <p:sp>
        <p:nvSpPr>
          <p:cNvPr id="12" name="Footer Placeholder 11"/>
          <p:cNvSpPr>
            <a:spLocks noGrp="1"/>
          </p:cNvSpPr>
          <p:nvPr>
            <p:ph type="ftr" sz="quarter" idx="39"/>
          </p:nvPr>
        </p:nvSpPr>
        <p:spPr/>
        <p:txBody>
          <a:bodyPr/>
          <a:lstStyle/>
          <a:p>
            <a:endParaRPr lang="nb-NO" dirty="0"/>
          </a:p>
        </p:txBody>
      </p:sp>
      <p:sp>
        <p:nvSpPr>
          <p:cNvPr id="13" name="Slide Number Placeholder 12"/>
          <p:cNvSpPr>
            <a:spLocks noGrp="1"/>
          </p:cNvSpPr>
          <p:nvPr>
            <p:ph type="sldNum" sz="quarter" idx="40"/>
          </p:nvPr>
        </p:nvSpPr>
        <p:spPr/>
        <p:txBody>
          <a:bodyPr/>
          <a:lstStyle/>
          <a:p>
            <a:r>
              <a:rPr lang="en-US" smtClean="0"/>
              <a:t>Page </a:t>
            </a:r>
            <a:fld id="{5251F420-7306-4E7C-A79E-F31A38F7D392}" type="slidenum">
              <a:rPr lang="en-US" smtClean="0"/>
              <a:pPr/>
              <a:t>25</a:t>
            </a:fld>
            <a:endParaRPr lang="en-US" dirty="0"/>
          </a:p>
        </p:txBody>
      </p:sp>
      <p:sp>
        <p:nvSpPr>
          <p:cNvPr id="14"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2415852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dirty="0" err="1" smtClean="0"/>
              <a:t>Shadish</a:t>
            </a:r>
            <a:r>
              <a:rPr lang="nb-NO" sz="1050" dirty="0" smtClean="0"/>
              <a:t> et al. (2002)</a:t>
            </a:r>
            <a:endParaRPr lang="nb-NO" sz="1050" dirty="0"/>
          </a:p>
        </p:txBody>
      </p:sp>
      <p:sp>
        <p:nvSpPr>
          <p:cNvPr id="2" name="Title 1"/>
          <p:cNvSpPr>
            <a:spLocks noGrp="1"/>
          </p:cNvSpPr>
          <p:nvPr>
            <p:ph type="title"/>
          </p:nvPr>
        </p:nvSpPr>
        <p:spPr/>
        <p:txBody>
          <a:bodyPr/>
          <a:lstStyle/>
          <a:p>
            <a:r>
              <a:rPr lang="en-US" dirty="0" smtClean="0"/>
              <a:t>The Human Side of Random Assignment</a:t>
            </a:r>
            <a:endParaRPr lang="en-US" dirty="0"/>
          </a:p>
        </p:txBody>
      </p:sp>
      <p:sp>
        <p:nvSpPr>
          <p:cNvPr id="3" name="Content Placeholder 2"/>
          <p:cNvSpPr>
            <a:spLocks noGrp="1"/>
          </p:cNvSpPr>
          <p:nvPr>
            <p:ph sz="quarter" idx="31"/>
          </p:nvPr>
        </p:nvSpPr>
        <p:spPr>
          <a:xfrm>
            <a:off x="380168" y="1148080"/>
            <a:ext cx="10978712" cy="4751958"/>
          </a:xfrm>
        </p:spPr>
        <p:txBody>
          <a:bodyPr/>
          <a:lstStyle/>
          <a:p>
            <a:r>
              <a:rPr lang="en-US" sz="2400" dirty="0" smtClean="0"/>
              <a:t>Anecdotal evidence and research suggest to main human-driven threats to the successful implementation of random assignment procedures: a lack of planning of randomization and covert manipulation of randomization.</a:t>
            </a:r>
          </a:p>
          <a:p>
            <a:r>
              <a:rPr lang="en-US" sz="2400" dirty="0" smtClean="0"/>
              <a:t>How to increase the likelihood of successful implementation of Random assignment (</a:t>
            </a:r>
            <a:r>
              <a:rPr lang="en-US" sz="2400" dirty="0" err="1" smtClean="0"/>
              <a:t>Boruch</a:t>
            </a:r>
            <a:r>
              <a:rPr lang="en-US" sz="2400" dirty="0" smtClean="0"/>
              <a:t> and </a:t>
            </a:r>
            <a:r>
              <a:rPr lang="en-US" sz="2400" dirty="0" err="1" smtClean="0"/>
              <a:t>Wothke</a:t>
            </a:r>
            <a:r>
              <a:rPr lang="en-US" sz="2400" dirty="0" smtClean="0"/>
              <a:t> (1985), in </a:t>
            </a:r>
            <a:r>
              <a:rPr lang="en-US" sz="2400" dirty="0" err="1" smtClean="0"/>
              <a:t>Shadish</a:t>
            </a:r>
            <a:r>
              <a:rPr lang="en-US" sz="2400" dirty="0" smtClean="0"/>
              <a:t> et al. (2002), pp. 308-311):</a:t>
            </a:r>
          </a:p>
          <a:p>
            <a:pPr marL="457200" indent="-457200">
              <a:buFont typeface="+mj-lt"/>
              <a:buAutoNum type="arabicPeriod"/>
            </a:pPr>
            <a:r>
              <a:rPr lang="en-US" sz="2000" dirty="0" smtClean="0"/>
              <a:t>Plan how to explain the nature and purpose of randomization to those who will be affected, how to respond to various arguments about why randomization could or should not be done and to provide incentives for doing randomization</a:t>
            </a:r>
            <a:endParaRPr lang="en-US" sz="18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26</a:t>
            </a:fld>
            <a:endParaRPr lang="en-US" dirty="0"/>
          </a:p>
        </p:txBody>
      </p:sp>
      <p:pic>
        <p:nvPicPr>
          <p:cNvPr id="7" name="Picture 6"/>
          <p:cNvPicPr>
            <a:picLocks noChangeAspect="1"/>
          </p:cNvPicPr>
          <p:nvPr/>
        </p:nvPicPr>
        <p:blipFill>
          <a:blip r:embed="rId2"/>
          <a:stretch>
            <a:fillRect/>
          </a:stretch>
        </p:blipFill>
        <p:spPr>
          <a:xfrm>
            <a:off x="380168" y="923720"/>
            <a:ext cx="11024878" cy="5449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29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Human Side of Random Assignment</a:t>
            </a:r>
            <a:endParaRPr lang="en-US" dirty="0"/>
          </a:p>
        </p:txBody>
      </p:sp>
      <p:sp>
        <p:nvSpPr>
          <p:cNvPr id="3" name="Content Placeholder 2"/>
          <p:cNvSpPr>
            <a:spLocks noGrp="1"/>
          </p:cNvSpPr>
          <p:nvPr>
            <p:ph sz="quarter" idx="31"/>
          </p:nvPr>
        </p:nvSpPr>
        <p:spPr/>
        <p:txBody>
          <a:bodyPr/>
          <a:lstStyle/>
          <a:p>
            <a:r>
              <a:rPr lang="en-US" sz="2400" dirty="0" smtClean="0"/>
              <a:t>Anecdotal evidence and research suggest to main human-driven threats to the successful implementation of random assignment procedures: a lack of planning of randomization and covert manipulation of randomization.</a:t>
            </a:r>
          </a:p>
          <a:p>
            <a:r>
              <a:rPr lang="en-US" sz="2400" dirty="0" smtClean="0"/>
              <a:t>How to increase the likelihood of successful implementation of Random assignment (</a:t>
            </a:r>
            <a:r>
              <a:rPr lang="en-US" sz="2400" dirty="0" err="1" smtClean="0"/>
              <a:t>Boruch</a:t>
            </a:r>
            <a:r>
              <a:rPr lang="en-US" sz="2400" dirty="0" smtClean="0"/>
              <a:t> and </a:t>
            </a:r>
            <a:r>
              <a:rPr lang="en-US" sz="2400" dirty="0" err="1" smtClean="0"/>
              <a:t>Wothke</a:t>
            </a:r>
            <a:r>
              <a:rPr lang="en-US" sz="2400" dirty="0" smtClean="0"/>
              <a:t>, 1985, in </a:t>
            </a:r>
            <a:r>
              <a:rPr lang="en-US" sz="2400" dirty="0" err="1" smtClean="0"/>
              <a:t>Shadish</a:t>
            </a:r>
            <a:r>
              <a:rPr lang="en-US" sz="2400" dirty="0" smtClean="0"/>
              <a:t> et al., 2002, pp. 308-311):</a:t>
            </a:r>
          </a:p>
          <a:p>
            <a:pPr marL="457200" indent="-457200">
              <a:buFont typeface="+mj-lt"/>
              <a:buAutoNum type="arabicPeriod"/>
            </a:pPr>
            <a:r>
              <a:rPr lang="en-US" sz="2000" dirty="0" smtClean="0"/>
              <a:t>Plan how to explain the nature and purpose of randomization to those who will be affected, how to respond to various arguments about why randomization could or should not be done and to provide incentives for doing randomization</a:t>
            </a:r>
          </a:p>
          <a:p>
            <a:pPr marL="457200" indent="-457200">
              <a:buFont typeface="+mj-lt"/>
              <a:buAutoNum type="arabicPeriod"/>
            </a:pPr>
            <a:r>
              <a:rPr lang="en-US" sz="2000" dirty="0" smtClean="0"/>
              <a:t>Pilot test the randomization procedure to discover problems that can be remedied with further planning (e.g., undertrained or nonpartisan staff, objections to actions during randomization, etc.).</a:t>
            </a:r>
          </a:p>
          <a:p>
            <a:pPr marL="457200" indent="-457200">
              <a:buFont typeface="+mj-lt"/>
              <a:buAutoNum type="arabicPeriod"/>
            </a:pPr>
            <a:r>
              <a:rPr lang="en-US" sz="2000" dirty="0"/>
              <a:t>Develop clear procedures for implementation, control and monitoring </a:t>
            </a:r>
            <a:r>
              <a:rPr lang="en-US" sz="2000" dirty="0" smtClean="0"/>
              <a:t>for </a:t>
            </a:r>
            <a:r>
              <a:rPr lang="en-US" sz="2000" dirty="0"/>
              <a:t>the process throughout the </a:t>
            </a:r>
            <a:r>
              <a:rPr lang="en-US" sz="2000" dirty="0" smtClean="0"/>
              <a:t>experiment</a:t>
            </a:r>
            <a:endParaRPr lang="en-US" sz="20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27</a:t>
            </a:fld>
            <a:endParaRPr lang="en-US" dirty="0"/>
          </a:p>
        </p:txBody>
      </p:sp>
      <p:sp>
        <p:nvSpPr>
          <p:cNvPr id="6"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9563670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Human Side of Random Assignment</a:t>
            </a:r>
            <a:endParaRPr lang="en-US" dirty="0"/>
          </a:p>
        </p:txBody>
      </p:sp>
      <p:sp>
        <p:nvSpPr>
          <p:cNvPr id="3" name="Content Placeholder 2"/>
          <p:cNvSpPr>
            <a:spLocks noGrp="1"/>
          </p:cNvSpPr>
          <p:nvPr>
            <p:ph sz="quarter" idx="31"/>
          </p:nvPr>
        </p:nvSpPr>
        <p:spPr/>
        <p:txBody>
          <a:bodyPr/>
          <a:lstStyle/>
          <a:p>
            <a:pPr marL="457200" indent="-457200">
              <a:buFont typeface="+mj-lt"/>
              <a:buAutoNum type="arabicPeriod" startAt="4"/>
            </a:pPr>
            <a:r>
              <a:rPr lang="en-US" sz="2000" dirty="0" smtClean="0"/>
              <a:t>Have meetings at which to negotiate the randomization with stakeholders. This allows:</a:t>
            </a:r>
          </a:p>
          <a:p>
            <a:pPr marL="903296" lvl="1" indent="-342900"/>
            <a:r>
              <a:rPr lang="en-US" sz="2000" dirty="0" smtClean="0"/>
              <a:t>To acquire knowledge from staff about what is most likely </a:t>
            </a:r>
            <a:r>
              <a:rPr lang="en-US" sz="2000" dirty="0" smtClean="0"/>
              <a:t>to go </a:t>
            </a:r>
            <a:r>
              <a:rPr lang="en-US" sz="2000" dirty="0" smtClean="0"/>
              <a:t>wrong</a:t>
            </a:r>
          </a:p>
          <a:p>
            <a:pPr marL="903296" lvl="1" indent="-342900"/>
            <a:r>
              <a:rPr lang="en-US" sz="2000" dirty="0" smtClean="0"/>
              <a:t>Enlist their active cooperation</a:t>
            </a:r>
          </a:p>
          <a:p>
            <a:pPr marL="903296" lvl="1" indent="-342900"/>
            <a:r>
              <a:rPr lang="en-US" sz="2000" dirty="0" smtClean="0"/>
              <a:t>Minimize costs and objections to randomization</a:t>
            </a:r>
          </a:p>
          <a:p>
            <a:pPr marL="457200" indent="-457200">
              <a:buFont typeface="+mj-lt"/>
              <a:buAutoNum type="arabicPeriod" startAt="4"/>
            </a:pPr>
            <a:r>
              <a:rPr lang="en-US" sz="2000" dirty="0" smtClean="0"/>
              <a:t>Develop fallback option that can be used to bolster estimates of program effects in the event that randomization fails (e.g., staggered implementation of treatment over sites)</a:t>
            </a:r>
          </a:p>
          <a:p>
            <a:pPr marL="457200" indent="-457200">
              <a:buFont typeface="+mj-lt"/>
              <a:buAutoNum type="arabicPeriod" startAt="4"/>
            </a:pPr>
            <a:r>
              <a:rPr lang="en-US" sz="2000" dirty="0" smtClean="0"/>
              <a:t>Take advantage of naturally occurring opportunities that facilitate the conduct of randomization (e.g., drawing of troops through a lottery)</a:t>
            </a:r>
          </a:p>
          <a:p>
            <a:pPr marL="457200" indent="-457200">
              <a:buFont typeface="+mj-lt"/>
              <a:buAutoNum type="arabicPeriod" startAt="4"/>
            </a:pPr>
            <a:r>
              <a:rPr lang="en-US" sz="2000" dirty="0" smtClean="0"/>
              <a:t>Examine the match between the proposed design and factors that will make randomization more likely to be successful in the particular context of the experiment (e.g., randomizing aggregate units such as classes).</a:t>
            </a:r>
            <a:endParaRPr lang="en-US" sz="2000"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28</a:t>
            </a:fld>
            <a:endParaRPr lang="en-US" dirty="0"/>
          </a:p>
        </p:txBody>
      </p:sp>
      <p:sp>
        <p:nvSpPr>
          <p:cNvPr id="6" name="Footer Placeholder 6"/>
          <p:cNvSpPr txBox="1">
            <a:spLocks/>
          </p:cNvSpPr>
          <p:nvPr/>
        </p:nvSpPr>
        <p:spPr>
          <a:xfrm>
            <a:off x="9765152" y="5983949"/>
            <a:ext cx="1501215" cy="259232"/>
          </a:xfrm>
          <a:prstGeom prst="rect">
            <a:avLst/>
          </a:prstGeom>
        </p:spPr>
        <p:txBody>
          <a:bodyPr lIns="0" tIns="0" rIns="0" bIns="0" anchor="b"/>
          <a:lstStyle>
            <a:defPPr>
              <a:defRPr lang="en-US"/>
            </a:defPPr>
            <a:lvl1pPr marL="0" algn="l" defTabSz="228600" rtl="0" eaLnBrk="1" latinLnBrk="0" hangingPunct="1">
              <a:defRPr sz="8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r>
              <a:rPr lang="nb-NO" sz="1050" smtClean="0"/>
              <a:t>Shadish et al. (2002)</a:t>
            </a:r>
            <a:endParaRPr lang="nb-NO" sz="1050" dirty="0"/>
          </a:p>
        </p:txBody>
      </p:sp>
    </p:spTree>
    <p:extLst>
      <p:ext uri="{BB962C8B-B14F-4D97-AF65-F5344CB8AC3E}">
        <p14:creationId xmlns:p14="http://schemas.microsoft.com/office/powerpoint/2010/main" val="1620466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a:xfrm>
            <a:off x="380168" y="1180007"/>
            <a:ext cx="11431664" cy="2219173"/>
          </a:xfrm>
        </p:spPr>
        <p:txBody>
          <a:bodyPr anchor="ctr"/>
          <a:lstStyle/>
          <a:p>
            <a:pPr marL="285750" indent="-285750">
              <a:buFont typeface="Arial" panose="020B0604020202020204" pitchFamily="34" charset="0"/>
              <a:buChar char="•"/>
            </a:pPr>
            <a:r>
              <a:rPr lang="en-US" sz="2000" dirty="0" smtClean="0"/>
              <a:t>RCT might raise several ethical concerns</a:t>
            </a:r>
          </a:p>
          <a:p>
            <a:pPr marL="285750" indent="-285750">
              <a:buFont typeface="Arial" panose="020B0604020202020204" pitchFamily="34" charset="0"/>
              <a:buChar char="•"/>
            </a:pPr>
            <a:r>
              <a:rPr lang="en-US" sz="2000" dirty="0" smtClean="0"/>
              <a:t>The benefits from RCT can only be ripped if random assignment is well conducted. Special attention must be paid to the recruitment and assignment of conditions procedures.</a:t>
            </a:r>
            <a:endParaRPr lang="nb-NO" sz="2000" dirty="0">
              <a:solidFill>
                <a:schemeClr val="tx1"/>
              </a:solidFill>
            </a:endParaRP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29</a:t>
            </a:fld>
            <a:endParaRPr lang="en-US" dirty="0"/>
          </a:p>
        </p:txBody>
      </p:sp>
      <p:pic>
        <p:nvPicPr>
          <p:cNvPr id="6" name="Google Shape;458;g105de851017_0_119"/>
          <p:cNvPicPr preferRelativeResize="0"/>
          <p:nvPr/>
        </p:nvPicPr>
        <p:blipFill rotWithShape="1">
          <a:blip r:embed="rId2">
            <a:alphaModFix/>
          </a:blip>
          <a:srcRect/>
          <a:stretch/>
        </p:blipFill>
        <p:spPr>
          <a:xfrm flipH="1">
            <a:off x="4674717" y="3399181"/>
            <a:ext cx="2842566" cy="2844000"/>
          </a:xfrm>
          <a:prstGeom prst="rect">
            <a:avLst/>
          </a:prstGeom>
          <a:noFill/>
          <a:ln>
            <a:noFill/>
          </a:ln>
        </p:spPr>
      </p:pic>
    </p:spTree>
    <p:extLst>
      <p:ext uri="{BB962C8B-B14F-4D97-AF65-F5344CB8AC3E}">
        <p14:creationId xmlns:p14="http://schemas.microsoft.com/office/powerpoint/2010/main" val="1055137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able"/>
          <p:cNvPicPr>
            <a:picLocks noChangeAspect="1"/>
          </p:cNvPicPr>
          <p:nvPr/>
        </p:nvPicPr>
        <p:blipFill>
          <a:blip r:embed="rId2"/>
          <a:stretch>
            <a:fillRect/>
          </a:stretch>
        </p:blipFill>
        <p:spPr>
          <a:xfrm>
            <a:off x="2204453" y="1208690"/>
            <a:ext cx="7783095" cy="4330262"/>
          </a:xfrm>
          <a:prstGeom prst="rect">
            <a:avLst/>
          </a:prstGeom>
        </p:spPr>
      </p:pic>
      <p:sp>
        <p:nvSpPr>
          <p:cNvPr id="12" name="Google Shape;36;g105de851017_0_44"/>
          <p:cNvSpPr/>
          <p:nvPr/>
        </p:nvSpPr>
        <p:spPr>
          <a:xfrm>
            <a:off x="1195457" y="4327535"/>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6905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g105de851017_0_44"/>
          <p:cNvSpPr/>
          <p:nvPr/>
        </p:nvSpPr>
        <p:spPr>
          <a:xfrm>
            <a:off x="1195457" y="1263868"/>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6" name="Table 5"/>
          <p:cNvGraphicFramePr>
            <a:graphicFrameLocks noGrp="1"/>
          </p:cNvGraphicFramePr>
          <p:nvPr>
            <p:extLst>
              <p:ext uri="{D42A27DB-BD31-4B8C-83A1-F6EECF244321}">
                <p14:modId xmlns:p14="http://schemas.microsoft.com/office/powerpoint/2010/main" val="1201469586"/>
              </p:ext>
            </p:extLst>
          </p:nvPr>
        </p:nvGraphicFramePr>
        <p:xfrm>
          <a:off x="2204452" y="1263868"/>
          <a:ext cx="7783096" cy="4330264"/>
        </p:xfrm>
        <a:graphic>
          <a:graphicData uri="http://schemas.openxmlformats.org/drawingml/2006/table">
            <a:tbl>
              <a:tblPr firstRow="1" bandRow="1">
                <a:tableStyleId>{5940675A-B579-460E-94D1-54222C63F5DA}</a:tableStyleId>
              </a:tblPr>
              <a:tblGrid>
                <a:gridCol w="559068">
                  <a:extLst>
                    <a:ext uri="{9D8B030D-6E8A-4147-A177-3AD203B41FA5}">
                      <a16:colId xmlns:a16="http://schemas.microsoft.com/office/drawing/2014/main" val="2430827138"/>
                    </a:ext>
                  </a:extLst>
                </a:gridCol>
                <a:gridCol w="7224028">
                  <a:extLst>
                    <a:ext uri="{9D8B030D-6E8A-4147-A177-3AD203B41FA5}">
                      <a16:colId xmlns:a16="http://schemas.microsoft.com/office/drawing/2014/main" val="939750423"/>
                    </a:ext>
                  </a:extLst>
                </a:gridCol>
              </a:tblGrid>
              <a:tr h="1082566">
                <a:tc>
                  <a:txBody>
                    <a:bodyPr/>
                    <a:lstStyle/>
                    <a:p>
                      <a:r>
                        <a:rPr lang="en-US" sz="1600" dirty="0" smtClean="0"/>
                        <a:t>5</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smtClean="0"/>
                        <a:t>Regression Models</a:t>
                      </a:r>
                    </a:p>
                    <a:p>
                      <a:pPr marL="742973" lvl="1" indent="-285750">
                        <a:buFont typeface="Arial" panose="020B0604020202020204" pitchFamily="34" charset="0"/>
                        <a:buChar char="–"/>
                      </a:pPr>
                      <a:r>
                        <a:rPr lang="en-US" sz="1600" dirty="0" smtClean="0"/>
                        <a:t>Time:</a:t>
                      </a:r>
                      <a:r>
                        <a:rPr lang="en-US" sz="1600" baseline="0" dirty="0" smtClean="0"/>
                        <a:t> 31 January 2022, 12:15 – 14:00h</a:t>
                      </a:r>
                    </a:p>
                    <a:p>
                      <a:pPr marL="742973" lvl="1" indent="-285750">
                        <a:buFont typeface="Arial" panose="020B0604020202020204" pitchFamily="34" charset="0"/>
                        <a:buChar char="–"/>
                      </a:pPr>
                      <a:r>
                        <a:rPr lang="en-US" sz="1600" baseline="0" dirty="0" smtClean="0"/>
                        <a:t>Main Instructor: Isa Steinmann</a:t>
                      </a:r>
                    </a:p>
                    <a:p>
                      <a:pPr marL="742973" lvl="1" indent="-285750">
                        <a:buFont typeface="Arial" panose="020B0604020202020204" pitchFamily="34" charset="0"/>
                        <a:buChar char="–"/>
                      </a:pPr>
                      <a:r>
                        <a:rPr lang="en-US" sz="1600" baseline="0" dirty="0" smtClean="0"/>
                        <a:t>Required Reading: Angrist &amp; </a:t>
                      </a:r>
                      <a:r>
                        <a:rPr lang="en-US" sz="1600" baseline="0" dirty="0" err="1" smtClean="0"/>
                        <a:t>Pischke</a:t>
                      </a:r>
                      <a:r>
                        <a:rPr lang="en-US" sz="1600" baseline="0" dirty="0" smtClean="0"/>
                        <a:t> (2015), Chapter 2</a:t>
                      </a:r>
                      <a:endParaRPr lang="en-US" sz="16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0743017"/>
                  </a:ext>
                </a:extLst>
              </a:tr>
              <a:tr h="1082566">
                <a:tc>
                  <a:txBody>
                    <a:bodyPr/>
                    <a:lstStyle/>
                    <a:p>
                      <a:r>
                        <a:rPr lang="en-US" sz="1600" dirty="0" smtClean="0"/>
                        <a:t>6</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smtClean="0"/>
                        <a:t>Further</a:t>
                      </a:r>
                      <a:r>
                        <a:rPr lang="en-US" sz="1600" baseline="0" dirty="0" smtClean="0"/>
                        <a:t> Control Strategies</a:t>
                      </a:r>
                    </a:p>
                    <a:p>
                      <a:pPr marL="742973" marR="0" lvl="1" indent="-285750" algn="l" defTabSz="9144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Time:</a:t>
                      </a:r>
                      <a:r>
                        <a:rPr lang="en-US" sz="1600" baseline="0" dirty="0" smtClean="0"/>
                        <a:t> 03 February 2022, 12:15 – 14:00h</a:t>
                      </a:r>
                    </a:p>
                    <a:p>
                      <a:pPr marL="742973" lvl="1" indent="-285750">
                        <a:buFont typeface="Arial" panose="020B0604020202020204" pitchFamily="34" charset="0"/>
                        <a:buChar char="–"/>
                      </a:pPr>
                      <a:r>
                        <a:rPr lang="en-US" sz="1600" baseline="0" dirty="0" smtClean="0"/>
                        <a:t>Main Instructor: Isa Steinmann</a:t>
                      </a:r>
                    </a:p>
                    <a:p>
                      <a:pPr marL="742973" lvl="1" indent="-285750">
                        <a:buFont typeface="Arial" panose="020B0604020202020204" pitchFamily="34" charset="0"/>
                        <a:buChar char="–"/>
                      </a:pPr>
                      <a:r>
                        <a:rPr lang="en-US" sz="1600" baseline="0" dirty="0" smtClean="0"/>
                        <a:t>Required Reading: -</a:t>
                      </a:r>
                      <a:endParaRPr lang="en-US" sz="16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96769064"/>
                  </a:ext>
                </a:extLst>
              </a:tr>
              <a:tr h="1082566">
                <a:tc>
                  <a:txBody>
                    <a:bodyPr/>
                    <a:lstStyle/>
                    <a:p>
                      <a:r>
                        <a:rPr lang="en-US" sz="1600" dirty="0" smtClean="0"/>
                        <a:t>7</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smtClean="0"/>
                        <a:t>Instrumental Variable Approaches</a:t>
                      </a:r>
                    </a:p>
                    <a:p>
                      <a:pPr marL="742973" lvl="1" indent="-285750">
                        <a:buFont typeface="Arial" panose="020B0604020202020204" pitchFamily="34" charset="0"/>
                        <a:buChar char="–"/>
                      </a:pPr>
                      <a:r>
                        <a:rPr lang="en-US" sz="1600" dirty="0" smtClean="0"/>
                        <a:t>Time:</a:t>
                      </a:r>
                      <a:r>
                        <a:rPr lang="en-US" sz="1600" baseline="0" dirty="0" smtClean="0"/>
                        <a:t> 10 February 2022, 12:15 – 14:00h</a:t>
                      </a:r>
                    </a:p>
                    <a:p>
                      <a:pPr marL="742973" lvl="1" indent="-285750">
                        <a:buFont typeface="Arial" panose="020B0604020202020204" pitchFamily="34" charset="0"/>
                        <a:buChar char="–"/>
                      </a:pPr>
                      <a:r>
                        <a:rPr lang="en-US" sz="1600" baseline="0" dirty="0" smtClean="0"/>
                        <a:t>Main Instructor: José Manuel Arencibia Alemán</a:t>
                      </a:r>
                    </a:p>
                    <a:p>
                      <a:pPr marL="742973" marR="0" lvl="1" indent="-285750" algn="l" defTabSz="9144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Required Reading: Angrist &amp; </a:t>
                      </a:r>
                      <a:r>
                        <a:rPr lang="en-US" sz="1600" baseline="0" dirty="0" err="1" smtClean="0"/>
                        <a:t>Pischke</a:t>
                      </a:r>
                      <a:r>
                        <a:rPr lang="en-US" sz="1600" baseline="0" dirty="0" smtClean="0"/>
                        <a:t> (2015), Chapter 3</a:t>
                      </a:r>
                      <a:endParaRPr lang="en-US" sz="16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446662"/>
                  </a:ext>
                </a:extLst>
              </a:tr>
              <a:tr h="1082566">
                <a:tc>
                  <a:txBody>
                    <a:bodyPr/>
                    <a:lstStyle/>
                    <a:p>
                      <a:r>
                        <a:rPr lang="en-US" sz="1600" dirty="0" smtClean="0"/>
                        <a:t>8</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smtClean="0"/>
                        <a:t>Regression Discontinuity Designs I</a:t>
                      </a:r>
                    </a:p>
                    <a:p>
                      <a:pPr marL="742973" lvl="1" indent="-285750">
                        <a:buFont typeface="Arial" panose="020B0604020202020204" pitchFamily="34" charset="0"/>
                        <a:buChar char="–"/>
                      </a:pPr>
                      <a:r>
                        <a:rPr lang="en-US" sz="1600" dirty="0" smtClean="0"/>
                        <a:t>Time:</a:t>
                      </a:r>
                      <a:r>
                        <a:rPr lang="en-US" sz="1600" baseline="0" dirty="0" smtClean="0"/>
                        <a:t> 07 February 2022, 12:15 – 14:00h</a:t>
                      </a:r>
                    </a:p>
                    <a:p>
                      <a:pPr marL="742973" lvl="1" indent="-285750">
                        <a:buFont typeface="Arial" panose="020B0604020202020204" pitchFamily="34" charset="0"/>
                        <a:buChar char="–"/>
                      </a:pPr>
                      <a:r>
                        <a:rPr lang="en-US" sz="1600" baseline="0" dirty="0" smtClean="0"/>
                        <a:t>Main Instructor: José Manuel Arencibia Alemán</a:t>
                      </a:r>
                    </a:p>
                    <a:p>
                      <a:pPr marL="742973" marR="0" lvl="1" indent="-285750" algn="l" defTabSz="91444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Required Reading: Angrist &amp; </a:t>
                      </a:r>
                      <a:r>
                        <a:rPr lang="en-US" sz="1600" baseline="0" dirty="0" err="1" smtClean="0"/>
                        <a:t>Pischke</a:t>
                      </a:r>
                      <a:r>
                        <a:rPr lang="en-US" sz="1600" baseline="0" dirty="0" smtClean="0"/>
                        <a:t> (2015), Chapter 4</a:t>
                      </a:r>
                      <a:endParaRPr lang="en-US" sz="16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3130753"/>
                  </a:ext>
                </a:extLst>
              </a:tr>
            </a:tbl>
          </a:graphicData>
        </a:graphic>
      </p:graphicFrame>
    </p:spTree>
    <p:extLst>
      <p:ext uri="{BB962C8B-B14F-4D97-AF65-F5344CB8AC3E}">
        <p14:creationId xmlns:p14="http://schemas.microsoft.com/office/powerpoint/2010/main" val="39258275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References</a:t>
            </a:r>
            <a:endParaRPr lang="nb-NO"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31</a:t>
            </a:fld>
            <a:endParaRPr lang="en-US" dirty="0"/>
          </a:p>
        </p:txBody>
      </p:sp>
      <p:sp>
        <p:nvSpPr>
          <p:cNvPr id="6" name="Content Placeholder 5"/>
          <p:cNvSpPr>
            <a:spLocks noGrp="1"/>
          </p:cNvSpPr>
          <p:nvPr>
            <p:ph sz="quarter" idx="31"/>
          </p:nvPr>
        </p:nvSpPr>
        <p:spPr/>
        <p:txBody>
          <a:bodyPr/>
          <a:lstStyle/>
          <a:p>
            <a:r>
              <a:rPr lang="de-DE" sz="1600" dirty="0" err="1"/>
              <a:t>Angrist</a:t>
            </a:r>
            <a:r>
              <a:rPr lang="de-DE" sz="1600" dirty="0"/>
              <a:t>, J. D., &amp; Pischke, J.-S. (2015). </a:t>
            </a:r>
            <a:r>
              <a:rPr lang="en-US" sz="1600" i="1" dirty="0"/>
              <a:t>Mastering 'metrics : the path from cause to effect</a:t>
            </a:r>
            <a:r>
              <a:rPr lang="en-US" sz="1600" dirty="0"/>
              <a:t>. Princeton University Press. </a:t>
            </a:r>
          </a:p>
          <a:p>
            <a:r>
              <a:rPr lang="en-US" dirty="0" err="1" smtClean="0"/>
              <a:t>Shadish</a:t>
            </a:r>
            <a:r>
              <a:rPr lang="en-US" dirty="0" smtClean="0"/>
              <a:t>, W. R., Cook, T. D., &amp; Campbell, D. T. (2002). </a:t>
            </a:r>
            <a:r>
              <a:rPr lang="en-US" i="1" dirty="0" smtClean="0"/>
              <a:t>Experimental and quasi-experimental designs for generalized causal inference</a:t>
            </a:r>
            <a:r>
              <a:rPr lang="en-US" dirty="0" smtClean="0"/>
              <a:t>. Houghton Mifflin. </a:t>
            </a:r>
          </a:p>
          <a:p>
            <a:r>
              <a:rPr lang="en-US" b="1" dirty="0" smtClean="0"/>
              <a:t>Secondary References</a:t>
            </a:r>
          </a:p>
          <a:p>
            <a:r>
              <a:rPr lang="en-US" sz="1400" dirty="0"/>
              <a:t>Angus, D. C. et al. (2019). Adaptive platform trials: definition, design, conduct and reporting considerations The Adaptive Platform Trials Coalition. </a:t>
            </a:r>
            <a:r>
              <a:rPr lang="en-US" sz="1400" i="1" dirty="0"/>
              <a:t>Nature reviews. Drug discovery</a:t>
            </a:r>
            <a:r>
              <a:rPr lang="en-US" sz="1400" dirty="0"/>
              <a:t>,</a:t>
            </a:r>
            <a:r>
              <a:rPr lang="en-US" sz="1400" i="1" dirty="0"/>
              <a:t> 18</a:t>
            </a:r>
            <a:r>
              <a:rPr lang="en-US" sz="1400" dirty="0"/>
              <a:t>(10), 797-807. </a:t>
            </a:r>
            <a:r>
              <a:rPr lang="en-US" sz="1400" dirty="0">
                <a:hlinkClick r:id="rId2"/>
              </a:rPr>
              <a:t>https://doi.org/10.1038/s41573-019-0034-3</a:t>
            </a:r>
            <a:endParaRPr lang="en-US" sz="1400" dirty="0"/>
          </a:p>
          <a:p>
            <a:r>
              <a:rPr lang="en-US" sz="1400" dirty="0" err="1"/>
              <a:t>Bos</a:t>
            </a:r>
            <a:r>
              <a:rPr lang="en-US" sz="1400" dirty="0"/>
              <a:t>, J. (2020). Perspectives. In </a:t>
            </a:r>
            <a:r>
              <a:rPr lang="en-US" sz="1400" i="1" dirty="0"/>
              <a:t>Research Ethics for Students in the Social Sciences</a:t>
            </a:r>
            <a:r>
              <a:rPr lang="en-US" sz="1400" dirty="0"/>
              <a:t> (pp. 29-51). Springer International Publishing. </a:t>
            </a:r>
            <a:r>
              <a:rPr lang="en-US" sz="1400" dirty="0">
                <a:hlinkClick r:id="rId3"/>
              </a:rPr>
              <a:t>https://doi.org/10.1007/978-3-030-48415-6_3</a:t>
            </a:r>
            <a:r>
              <a:rPr lang="en-US" sz="1400" dirty="0"/>
              <a:t>  </a:t>
            </a:r>
          </a:p>
          <a:p>
            <a:r>
              <a:rPr lang="en-US" sz="1400" dirty="0"/>
              <a:t>Collins, J. F., &amp; Elkin, I. (1985). Randomization in the NIMH Treatment of Depression Collaborative Research Program. In R. F. </a:t>
            </a:r>
            <a:r>
              <a:rPr lang="en-US" sz="1400" dirty="0" err="1"/>
              <a:t>Boruch</a:t>
            </a:r>
            <a:r>
              <a:rPr lang="en-US" sz="1400" dirty="0"/>
              <a:t> &amp; W. </a:t>
            </a:r>
            <a:r>
              <a:rPr lang="en-US" sz="1400" dirty="0" err="1"/>
              <a:t>Wothke</a:t>
            </a:r>
            <a:r>
              <a:rPr lang="en-US" sz="1400" dirty="0"/>
              <a:t> (Eds.), </a:t>
            </a:r>
            <a:r>
              <a:rPr lang="en-US" sz="1400" i="1" dirty="0"/>
              <a:t>Randomization and field experimentation</a:t>
            </a:r>
            <a:r>
              <a:rPr lang="en-US" sz="1400" dirty="0"/>
              <a:t> (pp. 27-37). </a:t>
            </a:r>
          </a:p>
          <a:p>
            <a:r>
              <a:rPr lang="en-US" sz="1400" dirty="0" err="1" smtClean="0"/>
              <a:t>Fetterman</a:t>
            </a:r>
            <a:r>
              <a:rPr lang="en-US" sz="1400" dirty="0" smtClean="0"/>
              <a:t>, D. M. (1982). Ibsen's Baths: Reactivity and Insensitivity (A Misapplication of the Treatment-Control Design in a National Evaluation). </a:t>
            </a:r>
            <a:r>
              <a:rPr lang="en-US" sz="1400" i="1" dirty="0" smtClean="0"/>
              <a:t>Educational evaluation and policy analysis</a:t>
            </a:r>
            <a:r>
              <a:rPr lang="en-US" sz="1400" dirty="0" smtClean="0"/>
              <a:t>,</a:t>
            </a:r>
            <a:r>
              <a:rPr lang="en-US" sz="1400" i="1" dirty="0" smtClean="0"/>
              <a:t> 4</a:t>
            </a:r>
            <a:r>
              <a:rPr lang="en-US" sz="1400" dirty="0" smtClean="0"/>
              <a:t>(3), 261-279. </a:t>
            </a:r>
            <a:r>
              <a:rPr lang="en-US" sz="1400" dirty="0" smtClean="0">
                <a:hlinkClick r:id="rId4"/>
              </a:rPr>
              <a:t>https://doi.org/10.2307/1164057</a:t>
            </a:r>
            <a:r>
              <a:rPr lang="en-US" sz="1400" dirty="0" smtClean="0"/>
              <a:t>  </a:t>
            </a:r>
          </a:p>
          <a:p>
            <a:r>
              <a:rPr lang="en-US" sz="1400" dirty="0" err="1"/>
              <a:t>Gueron</a:t>
            </a:r>
            <a:r>
              <a:rPr lang="en-US" sz="1400" dirty="0"/>
              <a:t>, J. (2008). The politics of random assignment: implementing studies and impacting policy. </a:t>
            </a:r>
            <a:r>
              <a:rPr lang="en-US" sz="1400" i="1" dirty="0"/>
              <a:t>Journal of children's services</a:t>
            </a:r>
            <a:r>
              <a:rPr lang="en-US" sz="1400" dirty="0"/>
              <a:t>,</a:t>
            </a:r>
            <a:r>
              <a:rPr lang="en-US" sz="1400" i="1" dirty="0"/>
              <a:t> 3</a:t>
            </a:r>
            <a:r>
              <a:rPr lang="en-US" sz="1400" dirty="0"/>
              <a:t>(1), 14-26. </a:t>
            </a:r>
            <a:r>
              <a:rPr lang="en-US" sz="1400" dirty="0">
                <a:hlinkClick r:id="rId5"/>
              </a:rPr>
              <a:t>https://doi.org/10.1108/17466660200800003</a:t>
            </a:r>
            <a:r>
              <a:rPr lang="en-US" sz="1400" dirty="0"/>
              <a:t>  </a:t>
            </a:r>
          </a:p>
          <a:p>
            <a:r>
              <a:rPr lang="en-US" sz="1400" dirty="0" smtClean="0"/>
              <a:t>Marshall, E. (1989). Quick Release of AIDS Drugs. </a:t>
            </a:r>
            <a:r>
              <a:rPr lang="en-US" sz="1400" i="1" dirty="0" smtClean="0"/>
              <a:t>Science</a:t>
            </a:r>
            <a:r>
              <a:rPr lang="en-US" sz="1400" dirty="0" smtClean="0"/>
              <a:t>,</a:t>
            </a:r>
            <a:r>
              <a:rPr lang="en-US" sz="1400" i="1" dirty="0" smtClean="0"/>
              <a:t> 245</a:t>
            </a:r>
            <a:r>
              <a:rPr lang="en-US" sz="1400" dirty="0" smtClean="0"/>
              <a:t>(4916), 345-347. </a:t>
            </a:r>
            <a:r>
              <a:rPr lang="en-US" sz="1400" dirty="0" smtClean="0">
                <a:hlinkClick r:id="rId6"/>
              </a:rPr>
              <a:t>https://doi.org/10.1126/science.2756418</a:t>
            </a:r>
            <a:r>
              <a:rPr lang="en-US" sz="1400" dirty="0" smtClean="0"/>
              <a:t>  </a:t>
            </a:r>
          </a:p>
          <a:p>
            <a:r>
              <a:rPr lang="en-US" sz="1400" dirty="0" smtClean="0"/>
              <a:t>Snyder, D. K., &amp; Wills, R. M. (1989). Behavioral Versus Insight-Oriented Marital Therapy: Effects on Individual and </a:t>
            </a:r>
            <a:r>
              <a:rPr lang="en-US" sz="1400" dirty="0" err="1" smtClean="0"/>
              <a:t>Interspousal</a:t>
            </a:r>
            <a:r>
              <a:rPr lang="en-US" sz="1400" dirty="0" smtClean="0"/>
              <a:t> Functioning. </a:t>
            </a:r>
            <a:r>
              <a:rPr lang="en-US" sz="1400" i="1" dirty="0" smtClean="0"/>
              <a:t>J Consult </a:t>
            </a:r>
            <a:r>
              <a:rPr lang="en-US" sz="1400" i="1" dirty="0" err="1" smtClean="0"/>
              <a:t>Clin</a:t>
            </a:r>
            <a:r>
              <a:rPr lang="en-US" sz="1400" i="1" dirty="0" smtClean="0"/>
              <a:t> </a:t>
            </a:r>
            <a:r>
              <a:rPr lang="en-US" sz="1400" i="1" dirty="0" err="1" smtClean="0"/>
              <a:t>Psychol</a:t>
            </a:r>
            <a:r>
              <a:rPr lang="en-US" sz="1400" dirty="0" smtClean="0"/>
              <a:t>,</a:t>
            </a:r>
            <a:r>
              <a:rPr lang="en-US" sz="1400" i="1" dirty="0" smtClean="0"/>
              <a:t> 57</a:t>
            </a:r>
            <a:r>
              <a:rPr lang="en-US" sz="1400" dirty="0" smtClean="0"/>
              <a:t>(1), 39-46. </a:t>
            </a:r>
            <a:r>
              <a:rPr lang="en-US" sz="1400" dirty="0" smtClean="0">
                <a:hlinkClick r:id="rId7"/>
              </a:rPr>
              <a:t>https://doi.org/10.1037/0022-006X.57.1.39</a:t>
            </a:r>
            <a:r>
              <a:rPr lang="en-US" sz="1400" dirty="0" smtClean="0"/>
              <a:t>  </a:t>
            </a:r>
          </a:p>
          <a:p>
            <a:r>
              <a:rPr lang="en-US" dirty="0" smtClean="0"/>
              <a:t> </a:t>
            </a:r>
          </a:p>
          <a:p>
            <a:endParaRPr lang="en-US" i="1" dirty="0" smtClean="0"/>
          </a:p>
          <a:p>
            <a:endParaRPr lang="en-US" i="1" dirty="0" smtClean="0"/>
          </a:p>
          <a:p>
            <a:endParaRPr lang="en-US" i="1" dirty="0" smtClean="0"/>
          </a:p>
          <a:p>
            <a:endParaRPr lang="en-US" i="1" dirty="0" smtClean="0"/>
          </a:p>
          <a:p>
            <a:endParaRPr lang="en-US" i="1" dirty="0"/>
          </a:p>
        </p:txBody>
      </p:sp>
    </p:spTree>
    <p:extLst>
      <p:ext uri="{BB962C8B-B14F-4D97-AF65-F5344CB8AC3E}">
        <p14:creationId xmlns:p14="http://schemas.microsoft.com/office/powerpoint/2010/main" val="2422561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68" y="131464"/>
            <a:ext cx="11431664" cy="754068"/>
          </a:xfrm>
        </p:spPr>
        <p:txBody>
          <a:bodyPr/>
          <a:lstStyle/>
          <a:p>
            <a:r>
              <a:rPr lang="en-US" dirty="0" smtClean="0"/>
              <a:t>Session’s learning goal</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400" dirty="0" smtClean="0"/>
              <a:t>Familiarize ourselves with the more practical, less formal, aspects of RCT. That is, how to guarantee that RCT are ethical and effective.</a:t>
            </a:r>
            <a:endParaRPr lang="en-US" sz="2400" dirty="0"/>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4</a:t>
            </a:fld>
            <a:endParaRPr lang="en-US" dirty="0"/>
          </a:p>
        </p:txBody>
      </p:sp>
    </p:spTree>
    <p:extLst>
      <p:ext uri="{BB962C8B-B14F-4D97-AF65-F5344CB8AC3E}">
        <p14:creationId xmlns:p14="http://schemas.microsoft.com/office/powerpoint/2010/main" val="167532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a:t>Photo by </a:t>
            </a:r>
            <a:r>
              <a:rPr lang="en-US" dirty="0">
                <a:hlinkClick r:id="rId3"/>
              </a:rPr>
              <a:t>Taneli Lahtinen </a:t>
            </a:r>
            <a:r>
              <a:rPr lang="en-US" dirty="0"/>
              <a:t>on Unsplash</a:t>
            </a:r>
            <a:r>
              <a:rPr lang="nb-NO" dirty="0"/>
              <a:t> </a:t>
            </a:r>
            <a:endParaRPr lang="en-US" dirty="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6" name="Content Placeholder 5"/>
          <p:cNvSpPr>
            <a:spLocks noGrp="1"/>
          </p:cNvSpPr>
          <p:nvPr>
            <p:ph sz="half" idx="29"/>
          </p:nvPr>
        </p:nvSpPr>
        <p:spPr>
          <a:xfrm>
            <a:off x="380169" y="916012"/>
            <a:ext cx="5715831" cy="5142589"/>
          </a:xfrm>
        </p:spPr>
        <p:txBody>
          <a:bodyPr anchor="ctr"/>
          <a:lstStyle/>
          <a:p>
            <a:pPr marL="457200" indent="-457200">
              <a:buFont typeface="+mj-lt"/>
              <a:buAutoNum type="arabicPeriod"/>
            </a:pPr>
            <a:r>
              <a:rPr lang="en-US" dirty="0" smtClean="0"/>
              <a:t>Ethical Issues with Experiments</a:t>
            </a:r>
          </a:p>
          <a:p>
            <a:pPr marL="903296" lvl="1" indent="-342900">
              <a:buFont typeface="Wingdings" panose="05000000000000000000" pitchFamily="2" charset="2"/>
              <a:buChar char="ü"/>
            </a:pPr>
            <a:r>
              <a:rPr lang="en-US" sz="2000" dirty="0" smtClean="0"/>
              <a:t>Withholding a Potentially Effective Treatment</a:t>
            </a:r>
          </a:p>
          <a:p>
            <a:pPr marL="903296" lvl="1" indent="-342900">
              <a:buFont typeface="Wingdings" panose="05000000000000000000" pitchFamily="2" charset="2"/>
              <a:buChar char="ü"/>
            </a:pPr>
            <a:r>
              <a:rPr lang="en-US" sz="2000" dirty="0" smtClean="0"/>
              <a:t>The Ethics of Random Assignment</a:t>
            </a:r>
          </a:p>
          <a:p>
            <a:pPr marL="457200" indent="-457200">
              <a:buFont typeface="+mj-lt"/>
              <a:buAutoNum type="arabicPeriod"/>
            </a:pPr>
            <a:r>
              <a:rPr lang="en-US" dirty="0" smtClean="0"/>
              <a:t>Recruitment Issues</a:t>
            </a:r>
          </a:p>
          <a:p>
            <a:pPr marL="1017596" lvl="1" indent="-457200">
              <a:buFont typeface="Wingdings" panose="05000000000000000000" pitchFamily="2" charset="2"/>
              <a:buChar char="ü"/>
            </a:pPr>
            <a:r>
              <a:rPr lang="en-US" sz="2000" dirty="0" smtClean="0"/>
              <a:t>Definition and Location</a:t>
            </a:r>
          </a:p>
          <a:p>
            <a:pPr marL="1017596" lvl="1" indent="-457200">
              <a:buFont typeface="Wingdings" panose="05000000000000000000" pitchFamily="2" charset="2"/>
              <a:buChar char="ü"/>
            </a:pPr>
            <a:r>
              <a:rPr lang="en-US" sz="2000" dirty="0" smtClean="0"/>
              <a:t>Willingness and Eligibility</a:t>
            </a:r>
            <a:endParaRPr lang="en-US" sz="2000" dirty="0"/>
          </a:p>
          <a:p>
            <a:pPr marL="457200" indent="-457200">
              <a:buFont typeface="+mj-lt"/>
              <a:buAutoNum type="arabicPeriod"/>
            </a:pPr>
            <a:r>
              <a:rPr lang="nb-NO" dirty="0" smtClean="0"/>
              <a:t>Random </a:t>
            </a:r>
            <a:r>
              <a:rPr lang="en-US" dirty="0" smtClean="0"/>
              <a:t>Assignment Implementation</a:t>
            </a:r>
          </a:p>
          <a:p>
            <a:pPr marL="1017596" lvl="1" indent="-457200">
              <a:buFont typeface="Wingdings" panose="05000000000000000000" pitchFamily="2" charset="2"/>
              <a:buChar char="ü"/>
            </a:pPr>
            <a:r>
              <a:rPr lang="en-US" sz="2000" dirty="0" smtClean="0"/>
              <a:t>Methods of Randomization</a:t>
            </a:r>
          </a:p>
          <a:p>
            <a:pPr marL="1017596" lvl="1" indent="-457200">
              <a:buFont typeface="Wingdings" panose="05000000000000000000" pitchFamily="2" charset="2"/>
              <a:buChar char="ü"/>
            </a:pPr>
            <a:r>
              <a:rPr lang="en-US" sz="2000" dirty="0" smtClean="0"/>
              <a:t>Differences in Pretest Means</a:t>
            </a:r>
          </a:p>
          <a:p>
            <a:pPr marL="1017596" lvl="1" indent="-457200">
              <a:buFont typeface="Wingdings" panose="05000000000000000000" pitchFamily="2" charset="2"/>
              <a:buChar char="ü"/>
            </a:pPr>
            <a:r>
              <a:rPr lang="en-US" sz="2000" dirty="0" smtClean="0"/>
              <a:t>The Human Side of Random Assignment</a:t>
            </a:r>
            <a:endParaRPr lang="en-US" sz="2000"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5</a:t>
            </a:fld>
            <a:endParaRPr lang="en-US" dirty="0"/>
          </a:p>
        </p:txBody>
      </p:sp>
      <p:pic>
        <p:nvPicPr>
          <p:cNvPr id="9" name="Picture Placeholder 1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280" r="1280"/>
          <a:stretch>
            <a:fillRect/>
          </a:stretch>
        </p:blipFill>
        <p:spPr/>
      </p:pic>
    </p:spTree>
    <p:extLst>
      <p:ext uri="{BB962C8B-B14F-4D97-AF65-F5344CB8AC3E}">
        <p14:creationId xmlns:p14="http://schemas.microsoft.com/office/powerpoint/2010/main" val="234944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Issues with Experiments</a:t>
            </a:r>
          </a:p>
        </p:txBody>
      </p:sp>
      <p:sp>
        <p:nvSpPr>
          <p:cNvPr id="3" name="Text Placeholder 2"/>
          <p:cNvSpPr>
            <a:spLocks noGrp="1"/>
          </p:cNvSpPr>
          <p:nvPr>
            <p:ph type="body" sz="quarter" idx="22"/>
          </p:nvPr>
        </p:nvSpPr>
        <p:spPr/>
        <p:txBody>
          <a:bodyPr/>
          <a:lstStyle/>
          <a:p>
            <a:r>
              <a:rPr lang="en-US" dirty="0" smtClean="0"/>
              <a:t>Tuskegee Syphilis Study (1932-1972)</a:t>
            </a:r>
            <a:endParaRPr lang="en-US" dirty="0"/>
          </a:p>
        </p:txBody>
      </p:sp>
      <p:pic>
        <p:nvPicPr>
          <p:cNvPr id="15" name="Picture Placeholder 14"/>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7334" r="17334"/>
          <a:stretch>
            <a:fillRect/>
          </a:stretch>
        </p:blipFill>
        <p:spPr/>
      </p:pic>
      <p:sp>
        <p:nvSpPr>
          <p:cNvPr id="5" name="Text Placeholder 4"/>
          <p:cNvSpPr>
            <a:spLocks noGrp="1"/>
          </p:cNvSpPr>
          <p:nvPr>
            <p:ph type="body" sz="quarter" idx="20"/>
          </p:nvPr>
        </p:nvSpPr>
        <p:spPr/>
        <p:txBody>
          <a:bodyPr/>
          <a:lstStyle/>
          <a:p>
            <a:r>
              <a:rPr lang="en-US" dirty="0" smtClean="0"/>
              <a:t>Milgram Experiment (1963)</a:t>
            </a:r>
            <a:endParaRPr lang="en-US" dirty="0"/>
          </a:p>
        </p:txBody>
      </p:sp>
      <p:pic>
        <p:nvPicPr>
          <p:cNvPr id="17" name="Picture Placeholder 16"/>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78" r="11778"/>
          <a:stretch>
            <a:fillRect/>
          </a:stretch>
        </p:blipFill>
        <p:spPr/>
      </p:pic>
      <p:sp>
        <p:nvSpPr>
          <p:cNvPr id="7" name="Text Placeholder 6"/>
          <p:cNvSpPr>
            <a:spLocks noGrp="1"/>
          </p:cNvSpPr>
          <p:nvPr>
            <p:ph type="body" sz="quarter" idx="18"/>
          </p:nvPr>
        </p:nvSpPr>
        <p:spPr/>
        <p:txBody>
          <a:bodyPr/>
          <a:lstStyle/>
          <a:p>
            <a:r>
              <a:rPr lang="en-US" dirty="0" smtClean="0"/>
              <a:t>Stanford Prison Experiment (1971)</a:t>
            </a:r>
            <a:endParaRPr lang="en-US" dirty="0"/>
          </a:p>
        </p:txBody>
      </p:sp>
      <p:pic>
        <p:nvPicPr>
          <p:cNvPr id="12" name="Picture Placeholder 11"/>
          <p:cNvPicPr>
            <a:picLocks noGrp="1" noChangeAspect="1"/>
          </p:cNvPicPr>
          <p:nvPr>
            <p:ph type="pic" sz="quarter" idx="28"/>
          </p:nvPr>
        </p:nvPicPr>
        <p:blipFill>
          <a:blip r:embed="rId5" cstate="hqprint">
            <a:extLst>
              <a:ext uri="{28A0092B-C50C-407E-A947-70E740481C1C}">
                <a14:useLocalDpi xmlns:a14="http://schemas.microsoft.com/office/drawing/2010/main" val="0"/>
              </a:ext>
            </a:extLst>
          </a:blip>
          <a:srcRect t="5872" b="5872"/>
          <a:stretch>
            <a:fillRect/>
          </a:stretch>
        </p:blipFill>
        <p:spPr>
          <a:xfrm>
            <a:off x="8287511" y="1723398"/>
            <a:ext cx="3524319" cy="3958058"/>
          </a:xfrm>
        </p:spPr>
      </p:pic>
      <p:sp>
        <p:nvSpPr>
          <p:cNvPr id="10" name="Slide Number Placeholder 9"/>
          <p:cNvSpPr>
            <a:spLocks noGrp="1"/>
          </p:cNvSpPr>
          <p:nvPr>
            <p:ph type="sldNum" sz="quarter" idx="31"/>
          </p:nvPr>
        </p:nvSpPr>
        <p:spPr/>
        <p:txBody>
          <a:bodyPr/>
          <a:lstStyle/>
          <a:p>
            <a:r>
              <a:rPr lang="en-US" smtClean="0"/>
              <a:t>Page </a:t>
            </a:r>
            <a:fld id="{5251F420-7306-4E7C-A79E-F31A38F7D392}" type="slidenum">
              <a:rPr lang="en-US" smtClean="0"/>
              <a:pPr/>
              <a:t>6</a:t>
            </a:fld>
            <a:endParaRPr lang="en-US" dirty="0"/>
          </a:p>
        </p:txBody>
      </p:sp>
      <p:sp>
        <p:nvSpPr>
          <p:cNvPr id="11" name="Text Placeholder 9"/>
          <p:cNvSpPr txBox="1">
            <a:spLocks/>
          </p:cNvSpPr>
          <p:nvPr/>
        </p:nvSpPr>
        <p:spPr>
          <a:xfrm>
            <a:off x="8287512" y="5875993"/>
            <a:ext cx="3524320" cy="138727"/>
          </a:xfrm>
          <a:prstGeom prst="rect">
            <a:avLst/>
          </a:prstGeom>
        </p:spPr>
        <p:txBody>
          <a:bodyPr/>
          <a:lst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900" dirty="0" smtClean="0"/>
              <a:t>Source: </a:t>
            </a:r>
            <a:r>
              <a:rPr lang="en-US" sz="900" dirty="0" smtClean="0">
                <a:hlinkClick r:id="rId6"/>
              </a:rPr>
              <a:t>Stanford University Library</a:t>
            </a:r>
            <a:endParaRPr lang="en-US" sz="900" dirty="0" smtClean="0"/>
          </a:p>
        </p:txBody>
      </p:sp>
      <p:sp>
        <p:nvSpPr>
          <p:cNvPr id="13" name="Text Placeholder 9"/>
          <p:cNvSpPr txBox="1">
            <a:spLocks/>
          </p:cNvSpPr>
          <p:nvPr/>
        </p:nvSpPr>
        <p:spPr>
          <a:xfrm>
            <a:off x="4333840" y="5875993"/>
            <a:ext cx="3524320" cy="138727"/>
          </a:xfrm>
          <a:prstGeom prst="rect">
            <a:avLst/>
          </a:prstGeom>
        </p:spPr>
        <p:txBody>
          <a:bodyPr/>
          <a:lst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900" dirty="0" smtClean="0"/>
              <a:t>Source: </a:t>
            </a:r>
            <a:r>
              <a:rPr lang="en-US" sz="900" dirty="0" err="1" smtClean="0">
                <a:hlinkClick r:id="rId7"/>
              </a:rPr>
              <a:t>Bos</a:t>
            </a:r>
            <a:r>
              <a:rPr lang="en-US" sz="900" dirty="0" smtClean="0">
                <a:hlinkClick r:id="rId7"/>
              </a:rPr>
              <a:t> (2020)</a:t>
            </a:r>
            <a:endParaRPr lang="en-US" sz="900" dirty="0" smtClean="0"/>
          </a:p>
        </p:txBody>
      </p:sp>
      <p:sp>
        <p:nvSpPr>
          <p:cNvPr id="14" name="Text Placeholder 9"/>
          <p:cNvSpPr txBox="1">
            <a:spLocks/>
          </p:cNvSpPr>
          <p:nvPr/>
        </p:nvSpPr>
        <p:spPr>
          <a:xfrm>
            <a:off x="380167" y="5875993"/>
            <a:ext cx="3524320" cy="138727"/>
          </a:xfrm>
          <a:prstGeom prst="rect">
            <a:avLst/>
          </a:prstGeom>
        </p:spPr>
        <p:txBody>
          <a:bodyPr/>
          <a:lst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900" dirty="0"/>
              <a:t>Source</a:t>
            </a:r>
            <a:r>
              <a:rPr lang="en-US" sz="900" dirty="0" smtClean="0"/>
              <a:t>: Centers </a:t>
            </a:r>
            <a:r>
              <a:rPr lang="en-US" sz="900" dirty="0"/>
              <a:t>for Disease Control and Prevention, Public domain, via </a:t>
            </a:r>
            <a:r>
              <a:rPr lang="en-US" sz="900" dirty="0">
                <a:hlinkClick r:id="rId8"/>
              </a:rPr>
              <a:t>Wikimedia Commons</a:t>
            </a:r>
            <a:endParaRPr lang="en-US" sz="900" dirty="0" smtClean="0"/>
          </a:p>
        </p:txBody>
      </p:sp>
    </p:spTree>
    <p:extLst>
      <p:ext uri="{BB962C8B-B14F-4D97-AF65-F5344CB8AC3E}">
        <p14:creationId xmlns:p14="http://schemas.microsoft.com/office/powerpoint/2010/main" val="1830742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Codes and Institutional Review Boards</a:t>
            </a:r>
            <a:endParaRPr lang="en-US" dirty="0"/>
          </a:p>
        </p:txBody>
      </p:sp>
      <p:pic>
        <p:nvPicPr>
          <p:cNvPr id="6" name="Content Placeholder 5"/>
          <p:cNvPicPr>
            <a:picLocks noGrp="1" noChangeAspect="1"/>
          </p:cNvPicPr>
          <p:nvPr>
            <p:ph sz="quarter" idx="31"/>
          </p:nvPr>
        </p:nvPicPr>
        <p:blipFill>
          <a:blip r:embed="rId2"/>
          <a:stretch>
            <a:fillRect/>
          </a:stretch>
        </p:blipFill>
        <p:spPr>
          <a:xfrm>
            <a:off x="2090436" y="916012"/>
            <a:ext cx="8011128" cy="4721225"/>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7</a:t>
            </a:fld>
            <a:endParaRPr lang="en-US" dirty="0"/>
          </a:p>
        </p:txBody>
      </p:sp>
      <p:sp>
        <p:nvSpPr>
          <p:cNvPr id="7" name="Text Placeholder 9"/>
          <p:cNvSpPr txBox="1">
            <a:spLocks/>
          </p:cNvSpPr>
          <p:nvPr/>
        </p:nvSpPr>
        <p:spPr>
          <a:xfrm>
            <a:off x="10363199" y="5174953"/>
            <a:ext cx="1202901" cy="545127"/>
          </a:xfrm>
          <a:prstGeom prst="rect">
            <a:avLst/>
          </a:prstGeom>
        </p:spPr>
        <p:txBody>
          <a:bodyPr/>
          <a:lst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900" dirty="0" smtClean="0"/>
              <a:t>Source: </a:t>
            </a:r>
            <a:r>
              <a:rPr lang="en-US" sz="900" dirty="0" err="1" smtClean="0">
                <a:hlinkClick r:id="rId3"/>
              </a:rPr>
              <a:t>Forskningsetiske</a:t>
            </a:r>
            <a:r>
              <a:rPr lang="en-US" sz="900" dirty="0" smtClean="0">
                <a:hlinkClick r:id="rId3"/>
              </a:rPr>
              <a:t> </a:t>
            </a:r>
            <a:r>
              <a:rPr lang="en-US" sz="900" dirty="0" err="1" smtClean="0">
                <a:hlinkClick r:id="rId3"/>
              </a:rPr>
              <a:t>Komiteene</a:t>
            </a:r>
            <a:endParaRPr lang="en-US" sz="900" dirty="0" smtClean="0"/>
          </a:p>
        </p:txBody>
      </p:sp>
    </p:spTree>
    <p:extLst>
      <p:ext uri="{BB962C8B-B14F-4D97-AF65-F5344CB8AC3E}">
        <p14:creationId xmlns:p14="http://schemas.microsoft.com/office/powerpoint/2010/main" val="2517748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Institutional Review Boards</a:t>
            </a:r>
          </a:p>
        </p:txBody>
      </p:sp>
      <p:pic>
        <p:nvPicPr>
          <p:cNvPr id="6" name="Content Placeholder 5"/>
          <p:cNvPicPr>
            <a:picLocks noGrp="1" noChangeAspect="1"/>
          </p:cNvPicPr>
          <p:nvPr>
            <p:ph sz="quarter" idx="31"/>
          </p:nvPr>
        </p:nvPicPr>
        <p:blipFill>
          <a:blip r:embed="rId2"/>
          <a:stretch>
            <a:fillRect/>
          </a:stretch>
        </p:blipFill>
        <p:spPr>
          <a:xfrm>
            <a:off x="2399405" y="1179509"/>
            <a:ext cx="7441384" cy="4752000"/>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8</a:t>
            </a:fld>
            <a:endParaRPr lang="en-US" dirty="0"/>
          </a:p>
        </p:txBody>
      </p:sp>
      <p:sp>
        <p:nvSpPr>
          <p:cNvPr id="7" name="Text Placeholder 9"/>
          <p:cNvSpPr txBox="1">
            <a:spLocks/>
          </p:cNvSpPr>
          <p:nvPr/>
        </p:nvSpPr>
        <p:spPr>
          <a:xfrm>
            <a:off x="10363199" y="5174953"/>
            <a:ext cx="1202901" cy="545127"/>
          </a:xfrm>
          <a:prstGeom prst="rect">
            <a:avLst/>
          </a:prstGeom>
        </p:spPr>
        <p:txBody>
          <a:bodyPr/>
          <a:lst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900" dirty="0" smtClean="0"/>
              <a:t>Source: </a:t>
            </a:r>
            <a:r>
              <a:rPr lang="en-US" sz="900" dirty="0" smtClean="0">
                <a:hlinkClick r:id="rId3"/>
              </a:rPr>
              <a:t>University of Oslo</a:t>
            </a:r>
            <a:endParaRPr lang="en-US" sz="900" dirty="0" smtClean="0"/>
          </a:p>
        </p:txBody>
      </p:sp>
    </p:spTree>
    <p:extLst>
      <p:ext uri="{BB962C8B-B14F-4D97-AF65-F5344CB8AC3E}">
        <p14:creationId xmlns:p14="http://schemas.microsoft.com/office/powerpoint/2010/main" val="483577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Withholding a Potentially Effective Treatment</a:t>
            </a:r>
            <a:endParaRPr lang="en-US" dirty="0"/>
          </a:p>
        </p:txBody>
      </p:sp>
      <p:sp>
        <p:nvSpPr>
          <p:cNvPr id="3" name="Subtitle 2"/>
          <p:cNvSpPr>
            <a:spLocks noGrp="1"/>
          </p:cNvSpPr>
          <p:nvPr>
            <p:ph type="subTitle" idx="13"/>
          </p:nvPr>
        </p:nvSpPr>
        <p:spPr/>
        <p:txBody>
          <a:bodyPr/>
          <a:lstStyle/>
          <a:p>
            <a:r>
              <a:rPr lang="en-US" dirty="0" smtClean="0"/>
              <a:t>Cons</a:t>
            </a:r>
            <a:endParaRPr lang="en-US" dirty="0"/>
          </a:p>
        </p:txBody>
      </p:sp>
      <p:sp>
        <p:nvSpPr>
          <p:cNvPr id="4" name="Content Placeholder 3"/>
          <p:cNvSpPr>
            <a:spLocks noGrp="1"/>
          </p:cNvSpPr>
          <p:nvPr>
            <p:ph sz="half" idx="29"/>
          </p:nvPr>
        </p:nvSpPr>
        <p:spPr/>
        <p:txBody>
          <a:bodyPr/>
          <a:lstStyle/>
          <a:p>
            <a:r>
              <a:rPr lang="en-US" dirty="0" smtClean="0"/>
              <a:t>Treatment might be being withheld from persons who need it or deserve it</a:t>
            </a:r>
          </a:p>
          <a:p>
            <a:pPr lvl="1"/>
            <a:r>
              <a:rPr lang="en-US" dirty="0" smtClean="0"/>
              <a:t>“Assigning disadvantaged high school dropouts to a no-treatment control when they had expressed interest in a remedial ‘second-chance’ treatment”</a:t>
            </a:r>
          </a:p>
          <a:p>
            <a:pPr lvl="1"/>
            <a:r>
              <a:rPr lang="en-US" dirty="0" smtClean="0"/>
              <a:t>Not treating patients of AIDS with promising treatments in preliminary research</a:t>
            </a:r>
            <a:endParaRPr lang="en-US" dirty="0"/>
          </a:p>
        </p:txBody>
      </p:sp>
      <p:sp>
        <p:nvSpPr>
          <p:cNvPr id="7" name="Footer Placeholder 6"/>
          <p:cNvSpPr>
            <a:spLocks noGrp="1"/>
          </p:cNvSpPr>
          <p:nvPr>
            <p:ph type="ftr" sz="quarter" idx="34"/>
          </p:nvPr>
        </p:nvSpPr>
        <p:spPr>
          <a:xfrm>
            <a:off x="3992191" y="6179950"/>
            <a:ext cx="1501215" cy="259232"/>
          </a:xfrm>
        </p:spPr>
        <p:txBody>
          <a:bodyPr/>
          <a:lstStyle/>
          <a:p>
            <a:r>
              <a:rPr lang="nb-NO" sz="1050" dirty="0" err="1" smtClean="0"/>
              <a:t>Shadish</a:t>
            </a:r>
            <a:r>
              <a:rPr lang="nb-NO" sz="1050" dirty="0" smtClean="0"/>
              <a:t> et al. (2002)</a:t>
            </a:r>
            <a:endParaRPr lang="nb-NO" sz="1050"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9</a:t>
            </a:fld>
            <a:endParaRPr lang="en-US" dirty="0"/>
          </a:p>
        </p:txBody>
      </p:sp>
      <p:pic>
        <p:nvPicPr>
          <p:cNvPr id="15" name="Picture 14"/>
          <p:cNvPicPr>
            <a:picLocks noChangeAspect="1"/>
          </p:cNvPicPr>
          <p:nvPr/>
        </p:nvPicPr>
        <p:blipFill>
          <a:blip r:embed="rId3"/>
          <a:stretch>
            <a:fillRect/>
          </a:stretch>
        </p:blipFill>
        <p:spPr>
          <a:xfrm>
            <a:off x="5969832" y="807641"/>
            <a:ext cx="5842000" cy="5435540"/>
          </a:xfrm>
          <a:prstGeom prst="rect">
            <a:avLst/>
          </a:prstGeom>
        </p:spPr>
      </p:pic>
      <p:pic>
        <p:nvPicPr>
          <p:cNvPr id="16" name="Picture 15"/>
          <p:cNvPicPr>
            <a:picLocks noChangeAspect="1"/>
          </p:cNvPicPr>
          <p:nvPr/>
        </p:nvPicPr>
        <p:blipFill>
          <a:blip r:embed="rId4"/>
          <a:stretch>
            <a:fillRect/>
          </a:stretch>
        </p:blipFill>
        <p:spPr>
          <a:xfrm>
            <a:off x="6991723" y="849627"/>
            <a:ext cx="3798218" cy="5459939"/>
          </a:xfrm>
          <a:prstGeom prst="rect">
            <a:avLst/>
          </a:prstGeom>
        </p:spPr>
      </p:pic>
      <p:sp>
        <p:nvSpPr>
          <p:cNvPr id="17" name="TextBox 16"/>
          <p:cNvSpPr txBox="1"/>
          <p:nvPr/>
        </p:nvSpPr>
        <p:spPr>
          <a:xfrm>
            <a:off x="6991723" y="6309566"/>
            <a:ext cx="3798218" cy="230832"/>
          </a:xfrm>
          <a:prstGeom prst="rect">
            <a:avLst/>
          </a:prstGeom>
          <a:noFill/>
        </p:spPr>
        <p:txBody>
          <a:bodyPr wrap="square" rtlCol="0">
            <a:spAutoFit/>
          </a:bodyPr>
          <a:lstStyle/>
          <a:p>
            <a:pPr algn="r"/>
            <a:r>
              <a:rPr lang="en-US" dirty="0" smtClean="0"/>
              <a:t>Source: </a:t>
            </a:r>
            <a:r>
              <a:rPr lang="en-US" dirty="0" smtClean="0">
                <a:hlinkClick r:id="rId5"/>
              </a:rPr>
              <a:t>Marshal, E (1989)</a:t>
            </a:r>
            <a:endParaRPr lang="en-US" dirty="0"/>
          </a:p>
        </p:txBody>
      </p:sp>
    </p:spTree>
    <p:extLst>
      <p:ext uri="{BB962C8B-B14F-4D97-AF65-F5344CB8AC3E}">
        <p14:creationId xmlns:p14="http://schemas.microsoft.com/office/powerpoint/2010/main" val="155036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ENG" id="{ECDA1C7A-B1F5-4BA3-9699-1C7975CBBA30}" vid="{62A3892F-3258-40C7-A157-01FB85EBDA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JAJEJYK5CVUX-448798232-21</_dlc_DocId>
    <_dlc_DocIdUrl xmlns="e5e35b8c-bb2a-40e7-acd7-beed1d1f14b8">
      <Url>https://uio.sharepoint.com/sites/GrafiskUttrykk/_layouts/15/DocIdRedir.aspx?ID=JAJEJYK5CVUX-448798232-21</Url>
      <Description>JAJEJYK5CVUX-448798232-21</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9B9CF10-6C6A-444C-B05E-E78C1785A52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5a9c032-1c21-4297-bc4a-1b0e359a6c15"/>
    <ds:schemaRef ds:uri="http://purl.org/dc/terms/"/>
    <ds:schemaRef ds:uri="e5e35b8c-bb2a-40e7-acd7-beed1d1f14b8"/>
    <ds:schemaRef ds:uri="http://www.w3.org/XML/1998/namespace"/>
    <ds:schemaRef ds:uri="http://purl.org/dc/dcmitype/"/>
  </ds:schemaRefs>
</ds:datastoreItem>
</file>

<file path=customXml/itemProps2.xml><?xml version="1.0" encoding="utf-8"?>
<ds:datastoreItem xmlns:ds="http://schemas.openxmlformats.org/officeDocument/2006/customXml" ds:itemID="{70F1C286-2139-4BD3-8287-35936CA7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4.xml><?xml version="1.0" encoding="utf-8"?>
<ds:datastoreItem xmlns:ds="http://schemas.openxmlformats.org/officeDocument/2006/customXml" ds:itemID="{F9482CAD-727C-4AE1-8FFC-BF541C85793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UiO  English</Template>
  <TotalTime>6135</TotalTime>
  <Words>3228</Words>
  <Application>Microsoft Office PowerPoint</Application>
  <PresentationFormat>Widescreen</PresentationFormat>
  <Paragraphs>320</Paragraphs>
  <Slides>31</Slides>
  <Notes>11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Office Theme</vt:lpstr>
      <vt:lpstr>RANDOMIZED TRIALS II</vt:lpstr>
      <vt:lpstr>Last session’s take-away messages</vt:lpstr>
      <vt:lpstr>PowerPoint Presentation</vt:lpstr>
      <vt:lpstr>Session’s learning goal</vt:lpstr>
      <vt:lpstr>Content</vt:lpstr>
      <vt:lpstr>Ethical Issues with Experiments</vt:lpstr>
      <vt:lpstr>Ethical Codes and Institutional Review Boards</vt:lpstr>
      <vt:lpstr>Institutional Review Boards</vt:lpstr>
      <vt:lpstr>Withholding a Potentially Effective Treatment</vt:lpstr>
      <vt:lpstr>Withholding a Potentially Effective Treatment</vt:lpstr>
      <vt:lpstr>Withholding a Potentially Effective Treatment</vt:lpstr>
      <vt:lpstr>Withholding a Potentially Effective Treatment</vt:lpstr>
      <vt:lpstr>The Ethics of Randomization</vt:lpstr>
      <vt:lpstr>The Ethics of Randomization</vt:lpstr>
      <vt:lpstr>The Ethics of Randomization</vt:lpstr>
      <vt:lpstr>Recruitment Issues</vt:lpstr>
      <vt:lpstr>Recruitment Issues</vt:lpstr>
      <vt:lpstr>Recruitment Issues</vt:lpstr>
      <vt:lpstr>Recruitment Issues</vt:lpstr>
      <vt:lpstr>Methods of Randomization</vt:lpstr>
      <vt:lpstr>Methods of Randomization</vt:lpstr>
      <vt:lpstr>Methods of Randomization</vt:lpstr>
      <vt:lpstr>Methods of Randomization</vt:lpstr>
      <vt:lpstr>Differences in Pretest Means</vt:lpstr>
      <vt:lpstr>Differences in Pretest Means</vt:lpstr>
      <vt:lpstr>The Human Side of Random Assignment</vt:lpstr>
      <vt:lpstr>The Human Side of Random Assignment</vt:lpstr>
      <vt:lpstr>The Human Side of Random Assignment</vt:lpstr>
      <vt:lpstr>Take away messages</vt:lpstr>
      <vt:lpstr>PowerPoint Presentation</vt:lpstr>
      <vt:lpstr>References</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Manuel Arencibia Aleman</dc:creator>
  <cp:lastModifiedBy>Jose Manuel Arencibia Aleman</cp:lastModifiedBy>
  <cp:revision>190</cp:revision>
  <dcterms:created xsi:type="dcterms:W3CDTF">2021-12-02T17:49:14Z</dcterms:created>
  <dcterms:modified xsi:type="dcterms:W3CDTF">2022-01-20T13:28:01Z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_dlc_DocIdItemGuid">
    <vt:lpwstr>27bb76fe-fa39-4ddb-b8e4-3a1233c00101</vt:lpwstr>
  </property>
</Properties>
</file>